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8"/>
  </p:notesMasterIdLst>
  <p:sldIdLst>
    <p:sldId id="262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4" r:id="rId12"/>
    <p:sldId id="273" r:id="rId13"/>
    <p:sldId id="275" r:id="rId14"/>
    <p:sldId id="276" r:id="rId15"/>
    <p:sldId id="277" r:id="rId16"/>
    <p:sldId id="27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40" d="100"/>
          <a:sy n="40" d="100"/>
        </p:scale>
        <p:origin x="44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22/05/2026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fld id="{E450F854-082B-4869-8CA7-1EA4A6102445}" type="datetime4">
              <a:rPr lang="en-GB" smtClean="0"/>
              <a:t>12 March 2026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4ADC57-7D4C-8F76-E11C-163C14B3FE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FCFC7F-C54E-E5A4-878F-EE3CDE8FFFDB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0991BE-8F6B-33E4-1F90-45DC063B1A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7546A2-BA53-DF35-5132-015589465CFE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Venn Diagrams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22 May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289276-F8DB-BF59-02A2-0324052466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FACAC1CC-42C6-DF77-C93C-EA1266A16A5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200" dirty="0"/>
              <a:t>The Venn diagram shows the owners of dogs and cats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59296CB-9B77-0EAF-61BA-009E93BD53AC}"/>
              </a:ext>
            </a:extLst>
          </p:cNvPr>
          <p:cNvGrpSpPr/>
          <p:nvPr/>
        </p:nvGrpSpPr>
        <p:grpSpPr>
          <a:xfrm>
            <a:off x="999783" y="1006712"/>
            <a:ext cx="8361192" cy="4014523"/>
            <a:chOff x="984738" y="958361"/>
            <a:chExt cx="8071338" cy="465992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39E974D-999F-5CFD-BE25-31430EAAAB63}"/>
                </a:ext>
              </a:extLst>
            </p:cNvPr>
            <p:cNvGrpSpPr/>
            <p:nvPr/>
          </p:nvGrpSpPr>
          <p:grpSpPr>
            <a:xfrm>
              <a:off x="1688123" y="1529861"/>
              <a:ext cx="6550270" cy="3499339"/>
              <a:chOff x="1406769" y="1310053"/>
              <a:chExt cx="6550270" cy="3499339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A4AFEE2E-28A0-F026-8E99-67797BEAA938}"/>
                  </a:ext>
                </a:extLst>
              </p:cNvPr>
              <p:cNvSpPr/>
              <p:nvPr/>
            </p:nvSpPr>
            <p:spPr>
              <a:xfrm>
                <a:off x="1406769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B5F412A6-A64F-E636-5946-6FB92C0E21ED}"/>
                  </a:ext>
                </a:extLst>
              </p:cNvPr>
              <p:cNvSpPr/>
              <p:nvPr/>
            </p:nvSpPr>
            <p:spPr>
              <a:xfrm>
                <a:off x="3534508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483864E-9941-480E-F9AC-B6A1B1E0B749}"/>
                </a:ext>
              </a:extLst>
            </p:cNvPr>
            <p:cNvSpPr/>
            <p:nvPr/>
          </p:nvSpPr>
          <p:spPr>
            <a:xfrm>
              <a:off x="984738" y="958361"/>
              <a:ext cx="8071338" cy="465992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7DAB984-7E5F-119A-5B0A-833866C710C6}"/>
              </a:ext>
            </a:extLst>
          </p:cNvPr>
          <p:cNvSpPr txBox="1"/>
          <p:nvPr/>
        </p:nvSpPr>
        <p:spPr>
          <a:xfrm>
            <a:off x="1674190" y="1243968"/>
            <a:ext cx="9156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b="1" dirty="0"/>
              <a:t>Dogs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7491D0-2BFE-7715-35ED-59011F6BEAC2}"/>
              </a:ext>
            </a:extLst>
          </p:cNvPr>
          <p:cNvSpPr txBox="1"/>
          <p:nvPr/>
        </p:nvSpPr>
        <p:spPr>
          <a:xfrm>
            <a:off x="8382615" y="1243968"/>
            <a:ext cx="817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b="1" dirty="0"/>
              <a:t>Cats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3B7583-6244-5681-D568-0EAC93C475F3}"/>
              </a:ext>
            </a:extLst>
          </p:cNvPr>
          <p:cNvSpPr txBox="1"/>
          <p:nvPr/>
        </p:nvSpPr>
        <p:spPr>
          <a:xfrm>
            <a:off x="8465046" y="4213155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8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BF2ED4-A8D1-3207-0CDF-457DEB7B2BDA}"/>
              </a:ext>
            </a:extLst>
          </p:cNvPr>
          <p:cNvSpPr/>
          <p:nvPr/>
        </p:nvSpPr>
        <p:spPr>
          <a:xfrm>
            <a:off x="662167" y="836417"/>
            <a:ext cx="523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600" dirty="0"/>
              <a:t>ξ</a:t>
            </a:r>
            <a:endParaRPr lang="en-GB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C241DC-1865-4461-AC03-0FEB31BFE3AC}"/>
              </a:ext>
            </a:extLst>
          </p:cNvPr>
          <p:cNvSpPr txBox="1"/>
          <p:nvPr/>
        </p:nvSpPr>
        <p:spPr>
          <a:xfrm>
            <a:off x="4829261" y="271111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D938A3-06B8-EEFE-5968-0D1D98EC5256}"/>
              </a:ext>
            </a:extLst>
          </p:cNvPr>
          <p:cNvSpPr txBox="1"/>
          <p:nvPr/>
        </p:nvSpPr>
        <p:spPr>
          <a:xfrm>
            <a:off x="6606481" y="2597983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447E7E-7500-DC2E-177A-650AD456570E}"/>
              </a:ext>
            </a:extLst>
          </p:cNvPr>
          <p:cNvSpPr txBox="1"/>
          <p:nvPr/>
        </p:nvSpPr>
        <p:spPr>
          <a:xfrm>
            <a:off x="2714419" y="2258013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9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08E6FF34-EB22-9C84-84E2-9CA66133E91B}"/>
              </a:ext>
            </a:extLst>
          </p:cNvPr>
          <p:cNvSpPr txBox="1">
            <a:spLocks/>
          </p:cNvSpPr>
          <p:nvPr/>
        </p:nvSpPr>
        <p:spPr>
          <a:xfrm>
            <a:off x="390524" y="301116"/>
            <a:ext cx="9517063" cy="5805997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/>
              <a:t>How many people own at least one pet?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5">
                <a:extLst>
                  <a:ext uri="{FF2B5EF4-FFF2-40B4-BE49-F238E27FC236}">
                    <a16:creationId xmlns:a16="http://schemas.microsoft.com/office/drawing/2014/main" id="{A5D6D98A-8439-767C-E64F-F96898D3454A}"/>
                  </a:ext>
                </a:extLst>
              </p:cNvPr>
              <p:cNvSpPr/>
              <p:nvPr/>
            </p:nvSpPr>
            <p:spPr>
              <a:xfrm>
                <a:off x="9507254" y="5173084"/>
                <a:ext cx="2486143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18</m:t>
                      </m:r>
                    </m:oMath>
                  </m:oMathPara>
                </a14:m>
                <a:endParaRPr lang="en-GB" sz="13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Rounded Rectangle 5">
                <a:extLst>
                  <a:ext uri="{FF2B5EF4-FFF2-40B4-BE49-F238E27FC236}">
                    <a16:creationId xmlns:a16="http://schemas.microsoft.com/office/drawing/2014/main" id="{A5D6D98A-8439-767C-E64F-F96898D345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7254" y="5173084"/>
                <a:ext cx="2486143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150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8BB693-5464-F797-C493-494DD71EA8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B1909B0A-8F63-0949-8700-0E0D441CCB9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200" dirty="0"/>
              <a:t>The Venn diagram shows the owners of dogs and cats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FD621EC-EDF5-AB97-7ABC-F3D8314F62DB}"/>
              </a:ext>
            </a:extLst>
          </p:cNvPr>
          <p:cNvGrpSpPr/>
          <p:nvPr/>
        </p:nvGrpSpPr>
        <p:grpSpPr>
          <a:xfrm>
            <a:off x="999783" y="1006712"/>
            <a:ext cx="8361192" cy="4014523"/>
            <a:chOff x="984738" y="958361"/>
            <a:chExt cx="8071338" cy="465992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F21F152-B376-BED6-3727-132F3F053D8B}"/>
                </a:ext>
              </a:extLst>
            </p:cNvPr>
            <p:cNvGrpSpPr/>
            <p:nvPr/>
          </p:nvGrpSpPr>
          <p:grpSpPr>
            <a:xfrm>
              <a:off x="1688123" y="1529861"/>
              <a:ext cx="6550270" cy="3499339"/>
              <a:chOff x="1406769" y="1310053"/>
              <a:chExt cx="6550270" cy="3499339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D4A54A0-7DD6-A18A-D4F7-0AD59D391B63}"/>
                  </a:ext>
                </a:extLst>
              </p:cNvPr>
              <p:cNvSpPr/>
              <p:nvPr/>
            </p:nvSpPr>
            <p:spPr>
              <a:xfrm>
                <a:off x="1406769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908A76E6-3039-BDEF-93AA-5A0A7A443FEF}"/>
                  </a:ext>
                </a:extLst>
              </p:cNvPr>
              <p:cNvSpPr/>
              <p:nvPr/>
            </p:nvSpPr>
            <p:spPr>
              <a:xfrm>
                <a:off x="3534508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2F50239-6F20-0968-683C-2C6FA8D0F71F}"/>
                </a:ext>
              </a:extLst>
            </p:cNvPr>
            <p:cNvSpPr/>
            <p:nvPr/>
          </p:nvSpPr>
          <p:spPr>
            <a:xfrm>
              <a:off x="984738" y="958361"/>
              <a:ext cx="8071338" cy="465992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44B6420-9A82-0C86-5E7C-801AEFAA4C1F}"/>
              </a:ext>
            </a:extLst>
          </p:cNvPr>
          <p:cNvSpPr txBox="1"/>
          <p:nvPr/>
        </p:nvSpPr>
        <p:spPr>
          <a:xfrm>
            <a:off x="1674190" y="1243968"/>
            <a:ext cx="9156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b="1" dirty="0"/>
              <a:t>Dogs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A9B713-2306-5E1E-5453-66A37414472F}"/>
              </a:ext>
            </a:extLst>
          </p:cNvPr>
          <p:cNvSpPr txBox="1"/>
          <p:nvPr/>
        </p:nvSpPr>
        <p:spPr>
          <a:xfrm>
            <a:off x="8382615" y="1243968"/>
            <a:ext cx="817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b="1" dirty="0"/>
              <a:t>Cats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2CDEA9-EFC5-8B0F-FE0E-7385D68D3858}"/>
              </a:ext>
            </a:extLst>
          </p:cNvPr>
          <p:cNvSpPr txBox="1"/>
          <p:nvPr/>
        </p:nvSpPr>
        <p:spPr>
          <a:xfrm>
            <a:off x="8465046" y="4213155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8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BDFF1A-A60C-F8E8-C70D-51972F212953}"/>
              </a:ext>
            </a:extLst>
          </p:cNvPr>
          <p:cNvSpPr/>
          <p:nvPr/>
        </p:nvSpPr>
        <p:spPr>
          <a:xfrm>
            <a:off x="662167" y="836417"/>
            <a:ext cx="523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600" dirty="0"/>
              <a:t>ξ</a:t>
            </a:r>
            <a:endParaRPr lang="en-GB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F4BD2A-8D2F-6C9F-B877-690680204CF0}"/>
              </a:ext>
            </a:extLst>
          </p:cNvPr>
          <p:cNvSpPr txBox="1"/>
          <p:nvPr/>
        </p:nvSpPr>
        <p:spPr>
          <a:xfrm>
            <a:off x="4829261" y="271111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533581-ED8A-9302-10A1-CF5F03438335}"/>
              </a:ext>
            </a:extLst>
          </p:cNvPr>
          <p:cNvSpPr txBox="1"/>
          <p:nvPr/>
        </p:nvSpPr>
        <p:spPr>
          <a:xfrm>
            <a:off x="6606481" y="2597983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57A582-3A4D-C4C7-51B9-6AA6CAA5CAF8}"/>
              </a:ext>
            </a:extLst>
          </p:cNvPr>
          <p:cNvSpPr txBox="1"/>
          <p:nvPr/>
        </p:nvSpPr>
        <p:spPr>
          <a:xfrm>
            <a:off x="2714419" y="2258013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9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5CFB64D7-47BE-BE2D-00C9-BCB7901E686B}"/>
              </a:ext>
            </a:extLst>
          </p:cNvPr>
          <p:cNvSpPr txBox="1">
            <a:spLocks/>
          </p:cNvSpPr>
          <p:nvPr/>
        </p:nvSpPr>
        <p:spPr>
          <a:xfrm>
            <a:off x="390524" y="301116"/>
            <a:ext cx="9517063" cy="5805997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/>
              <a:t>How many people own more than one pet?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5">
                <a:extLst>
                  <a:ext uri="{FF2B5EF4-FFF2-40B4-BE49-F238E27FC236}">
                    <a16:creationId xmlns:a16="http://schemas.microsoft.com/office/drawing/2014/main" id="{410E0DB1-24C7-E736-744C-9C565479FDE6}"/>
                  </a:ext>
                </a:extLst>
              </p:cNvPr>
              <p:cNvSpPr/>
              <p:nvPr/>
            </p:nvSpPr>
            <p:spPr>
              <a:xfrm>
                <a:off x="9507254" y="5173084"/>
                <a:ext cx="2486143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13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Rounded Rectangle 5">
                <a:extLst>
                  <a:ext uri="{FF2B5EF4-FFF2-40B4-BE49-F238E27FC236}">
                    <a16:creationId xmlns:a16="http://schemas.microsoft.com/office/drawing/2014/main" id="{410E0DB1-24C7-E736-744C-9C565479FD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7254" y="5173084"/>
                <a:ext cx="2486143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881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F72066-CF0B-0156-19F1-6330249F9C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30F44639-B819-102C-96DE-B85E3DB4E7A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200" dirty="0"/>
              <a:t>The Venn diagram shows the owners of dogs and cats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6BFDE0A-F9D6-D423-241F-CC70DE64D00D}"/>
              </a:ext>
            </a:extLst>
          </p:cNvPr>
          <p:cNvGrpSpPr/>
          <p:nvPr/>
        </p:nvGrpSpPr>
        <p:grpSpPr>
          <a:xfrm>
            <a:off x="999783" y="1006712"/>
            <a:ext cx="8361192" cy="4014523"/>
            <a:chOff x="984738" y="958361"/>
            <a:chExt cx="8071338" cy="465992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414F475-EE86-38DA-1501-A89003F2180D}"/>
                </a:ext>
              </a:extLst>
            </p:cNvPr>
            <p:cNvGrpSpPr/>
            <p:nvPr/>
          </p:nvGrpSpPr>
          <p:grpSpPr>
            <a:xfrm>
              <a:off x="1688123" y="1529861"/>
              <a:ext cx="6550270" cy="3499339"/>
              <a:chOff x="1406769" y="1310053"/>
              <a:chExt cx="6550270" cy="3499339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EF4316CD-8580-36F5-152F-24F8F673BE29}"/>
                  </a:ext>
                </a:extLst>
              </p:cNvPr>
              <p:cNvSpPr/>
              <p:nvPr/>
            </p:nvSpPr>
            <p:spPr>
              <a:xfrm>
                <a:off x="1406769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A96F0BBC-8696-E9F5-CA69-023350B7CA7A}"/>
                  </a:ext>
                </a:extLst>
              </p:cNvPr>
              <p:cNvSpPr/>
              <p:nvPr/>
            </p:nvSpPr>
            <p:spPr>
              <a:xfrm>
                <a:off x="3534508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E60199F-6485-AC7D-8461-3F115AF248FC}"/>
                </a:ext>
              </a:extLst>
            </p:cNvPr>
            <p:cNvSpPr/>
            <p:nvPr/>
          </p:nvSpPr>
          <p:spPr>
            <a:xfrm>
              <a:off x="984738" y="958361"/>
              <a:ext cx="8071338" cy="465992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DEFC09B-65AA-1D85-5887-657BC5DBE72B}"/>
              </a:ext>
            </a:extLst>
          </p:cNvPr>
          <p:cNvSpPr txBox="1"/>
          <p:nvPr/>
        </p:nvSpPr>
        <p:spPr>
          <a:xfrm>
            <a:off x="1674190" y="1243968"/>
            <a:ext cx="9156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b="1" dirty="0"/>
              <a:t>Dogs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EECAEF-8E3C-B23E-25C6-86F827BB2110}"/>
              </a:ext>
            </a:extLst>
          </p:cNvPr>
          <p:cNvSpPr txBox="1"/>
          <p:nvPr/>
        </p:nvSpPr>
        <p:spPr>
          <a:xfrm>
            <a:off x="8382615" y="1243968"/>
            <a:ext cx="817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b="1" dirty="0"/>
              <a:t>Cats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8049CB-38C2-D185-7EF7-903E85FCF31F}"/>
              </a:ext>
            </a:extLst>
          </p:cNvPr>
          <p:cNvSpPr txBox="1"/>
          <p:nvPr/>
        </p:nvSpPr>
        <p:spPr>
          <a:xfrm>
            <a:off x="8465046" y="4213155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8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4E1866-0156-7861-FD04-D9DEA7B0C21E}"/>
              </a:ext>
            </a:extLst>
          </p:cNvPr>
          <p:cNvSpPr/>
          <p:nvPr/>
        </p:nvSpPr>
        <p:spPr>
          <a:xfrm>
            <a:off x="662167" y="836417"/>
            <a:ext cx="523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600" dirty="0"/>
              <a:t>ξ</a:t>
            </a:r>
            <a:endParaRPr lang="en-GB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B4A403-4B1B-43A8-3298-1A2181B1664E}"/>
              </a:ext>
            </a:extLst>
          </p:cNvPr>
          <p:cNvSpPr txBox="1"/>
          <p:nvPr/>
        </p:nvSpPr>
        <p:spPr>
          <a:xfrm>
            <a:off x="4829261" y="271111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750B20-9A9C-7AA0-917D-6B83C700A224}"/>
              </a:ext>
            </a:extLst>
          </p:cNvPr>
          <p:cNvSpPr txBox="1"/>
          <p:nvPr/>
        </p:nvSpPr>
        <p:spPr>
          <a:xfrm>
            <a:off x="6606481" y="2597983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27C499-F775-CC3C-88A4-07674574C74D}"/>
              </a:ext>
            </a:extLst>
          </p:cNvPr>
          <p:cNvSpPr txBox="1"/>
          <p:nvPr/>
        </p:nvSpPr>
        <p:spPr>
          <a:xfrm>
            <a:off x="2714419" y="2258013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9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9BCF1581-B695-AC57-7F4A-7455432C6D59}"/>
              </a:ext>
            </a:extLst>
          </p:cNvPr>
          <p:cNvSpPr txBox="1">
            <a:spLocks/>
          </p:cNvSpPr>
          <p:nvPr/>
        </p:nvSpPr>
        <p:spPr>
          <a:xfrm>
            <a:off x="390524" y="301116"/>
            <a:ext cx="9517063" cy="5805997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/>
              <a:t>How many people own cats?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5">
                <a:extLst>
                  <a:ext uri="{FF2B5EF4-FFF2-40B4-BE49-F238E27FC236}">
                    <a16:creationId xmlns:a16="http://schemas.microsoft.com/office/drawing/2014/main" id="{A8A4337D-ACD0-4A58-FAA0-CE9A93FA1174}"/>
                  </a:ext>
                </a:extLst>
              </p:cNvPr>
              <p:cNvSpPr/>
              <p:nvPr/>
            </p:nvSpPr>
            <p:spPr>
              <a:xfrm>
                <a:off x="9507254" y="5173084"/>
                <a:ext cx="2486143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GB" sz="13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Rounded Rectangle 5">
                <a:extLst>
                  <a:ext uri="{FF2B5EF4-FFF2-40B4-BE49-F238E27FC236}">
                    <a16:creationId xmlns:a16="http://schemas.microsoft.com/office/drawing/2014/main" id="{A8A4337D-ACD0-4A58-FAA0-CE9A93FA11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7254" y="5173084"/>
                <a:ext cx="2486143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68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443B2C-F566-B653-5E1E-1BC605ACBB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F9BABFF2-81E4-2F7D-7D29-B70BD7C8321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200" dirty="0"/>
              <a:t>The Venn diagram shows the owners of dogs and cats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3A8094-A76F-149C-F2DF-DA1662D7A6B1}"/>
              </a:ext>
            </a:extLst>
          </p:cNvPr>
          <p:cNvGrpSpPr/>
          <p:nvPr/>
        </p:nvGrpSpPr>
        <p:grpSpPr>
          <a:xfrm>
            <a:off x="999783" y="1006712"/>
            <a:ext cx="8361192" cy="4014523"/>
            <a:chOff x="984738" y="958361"/>
            <a:chExt cx="8071338" cy="465992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86BC029-5528-6916-F919-2BF5D9174706}"/>
                </a:ext>
              </a:extLst>
            </p:cNvPr>
            <p:cNvGrpSpPr/>
            <p:nvPr/>
          </p:nvGrpSpPr>
          <p:grpSpPr>
            <a:xfrm>
              <a:off x="1688123" y="1529861"/>
              <a:ext cx="6550270" cy="3499339"/>
              <a:chOff x="1406769" y="1310053"/>
              <a:chExt cx="6550270" cy="3499339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B88AA6BE-CBB2-F6FF-C60A-34BA84DDF594}"/>
                  </a:ext>
                </a:extLst>
              </p:cNvPr>
              <p:cNvSpPr/>
              <p:nvPr/>
            </p:nvSpPr>
            <p:spPr>
              <a:xfrm>
                <a:off x="1406769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057C1BD2-994E-5B96-D6E7-D0D6E4D9EFD0}"/>
                  </a:ext>
                </a:extLst>
              </p:cNvPr>
              <p:cNvSpPr/>
              <p:nvPr/>
            </p:nvSpPr>
            <p:spPr>
              <a:xfrm>
                <a:off x="3534508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D62A699-8EFF-1976-F4A2-1F10895F210C}"/>
                </a:ext>
              </a:extLst>
            </p:cNvPr>
            <p:cNvSpPr/>
            <p:nvPr/>
          </p:nvSpPr>
          <p:spPr>
            <a:xfrm>
              <a:off x="984738" y="958361"/>
              <a:ext cx="8071338" cy="465992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E4B0977-F8D4-4D4F-9BB6-ED6DE38D8174}"/>
              </a:ext>
            </a:extLst>
          </p:cNvPr>
          <p:cNvSpPr txBox="1"/>
          <p:nvPr/>
        </p:nvSpPr>
        <p:spPr>
          <a:xfrm>
            <a:off x="1674190" y="1243968"/>
            <a:ext cx="9156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b="1" dirty="0"/>
              <a:t>Dogs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B1141D-993F-01CC-D317-B32248617EE6}"/>
              </a:ext>
            </a:extLst>
          </p:cNvPr>
          <p:cNvSpPr txBox="1"/>
          <p:nvPr/>
        </p:nvSpPr>
        <p:spPr>
          <a:xfrm>
            <a:off x="8382615" y="1243968"/>
            <a:ext cx="817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b="1" dirty="0"/>
              <a:t>Cats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BB4931-0290-05B2-69AF-647EF1B306C2}"/>
              </a:ext>
            </a:extLst>
          </p:cNvPr>
          <p:cNvSpPr txBox="1"/>
          <p:nvPr/>
        </p:nvSpPr>
        <p:spPr>
          <a:xfrm>
            <a:off x="8465046" y="4213155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8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A83D11-EAF2-C88E-9E67-9A65B0B2C355}"/>
              </a:ext>
            </a:extLst>
          </p:cNvPr>
          <p:cNvSpPr/>
          <p:nvPr/>
        </p:nvSpPr>
        <p:spPr>
          <a:xfrm>
            <a:off x="662167" y="836417"/>
            <a:ext cx="523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600" dirty="0"/>
              <a:t>ξ</a:t>
            </a:r>
            <a:endParaRPr lang="en-GB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8913FB-C4BD-06F4-E2D6-8D51F3592145}"/>
              </a:ext>
            </a:extLst>
          </p:cNvPr>
          <p:cNvSpPr txBox="1"/>
          <p:nvPr/>
        </p:nvSpPr>
        <p:spPr>
          <a:xfrm>
            <a:off x="4829261" y="271111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68C8AF-C591-4D28-1323-5B3187E87557}"/>
              </a:ext>
            </a:extLst>
          </p:cNvPr>
          <p:cNvSpPr txBox="1"/>
          <p:nvPr/>
        </p:nvSpPr>
        <p:spPr>
          <a:xfrm>
            <a:off x="6606481" y="2597983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B74323-D01B-D3A2-7307-5ACCE19873C4}"/>
              </a:ext>
            </a:extLst>
          </p:cNvPr>
          <p:cNvSpPr txBox="1"/>
          <p:nvPr/>
        </p:nvSpPr>
        <p:spPr>
          <a:xfrm>
            <a:off x="2714419" y="2258013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9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CE2BB640-DC3E-D575-9404-73BACF2E8E95}"/>
              </a:ext>
            </a:extLst>
          </p:cNvPr>
          <p:cNvSpPr txBox="1">
            <a:spLocks/>
          </p:cNvSpPr>
          <p:nvPr/>
        </p:nvSpPr>
        <p:spPr>
          <a:xfrm>
            <a:off x="390524" y="301116"/>
            <a:ext cx="9517063" cy="5805997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/>
              <a:t>How many people do not own dogs?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5">
                <a:extLst>
                  <a:ext uri="{FF2B5EF4-FFF2-40B4-BE49-F238E27FC236}">
                    <a16:creationId xmlns:a16="http://schemas.microsoft.com/office/drawing/2014/main" id="{2A019F89-D647-EDD1-E173-B2AF53B5911C}"/>
                  </a:ext>
                </a:extLst>
              </p:cNvPr>
              <p:cNvSpPr/>
              <p:nvPr/>
            </p:nvSpPr>
            <p:spPr>
              <a:xfrm>
                <a:off x="9507254" y="5173084"/>
                <a:ext cx="2486143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14</m:t>
                      </m:r>
                    </m:oMath>
                  </m:oMathPara>
                </a14:m>
                <a:endParaRPr lang="en-GB" sz="13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Rounded Rectangle 5">
                <a:extLst>
                  <a:ext uri="{FF2B5EF4-FFF2-40B4-BE49-F238E27FC236}">
                    <a16:creationId xmlns:a16="http://schemas.microsoft.com/office/drawing/2014/main" id="{2A019F89-D647-EDD1-E173-B2AF53B591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7254" y="5173084"/>
                <a:ext cx="2486143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872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1DD209-4ACD-DE3B-F17D-DAF9333C4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64EED227-9740-957F-0A31-4C4D2098439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200" dirty="0"/>
              <a:t>The Venn diagram shows the students of art and music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7AF38A0-8AAD-CAA9-A787-A0E586799F87}"/>
              </a:ext>
            </a:extLst>
          </p:cNvPr>
          <p:cNvGrpSpPr/>
          <p:nvPr/>
        </p:nvGrpSpPr>
        <p:grpSpPr>
          <a:xfrm>
            <a:off x="999783" y="1006712"/>
            <a:ext cx="8361192" cy="4014523"/>
            <a:chOff x="984738" y="958361"/>
            <a:chExt cx="8071338" cy="465992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FBB4F03-16E2-5493-8BD2-91DB5CA39B71}"/>
                </a:ext>
              </a:extLst>
            </p:cNvPr>
            <p:cNvGrpSpPr/>
            <p:nvPr/>
          </p:nvGrpSpPr>
          <p:grpSpPr>
            <a:xfrm>
              <a:off x="1688123" y="1529861"/>
              <a:ext cx="6550270" cy="3499339"/>
              <a:chOff x="1406769" y="1310053"/>
              <a:chExt cx="6550270" cy="3499339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383804A-8F10-A36C-E88D-C48849DAD83D}"/>
                  </a:ext>
                </a:extLst>
              </p:cNvPr>
              <p:cNvSpPr/>
              <p:nvPr/>
            </p:nvSpPr>
            <p:spPr>
              <a:xfrm>
                <a:off x="1406769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57D23596-7E30-1627-E94A-4B765CFFC528}"/>
                  </a:ext>
                </a:extLst>
              </p:cNvPr>
              <p:cNvSpPr/>
              <p:nvPr/>
            </p:nvSpPr>
            <p:spPr>
              <a:xfrm>
                <a:off x="3534508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31F7E82-4D67-9F20-1BB3-E51E11F41762}"/>
                </a:ext>
              </a:extLst>
            </p:cNvPr>
            <p:cNvSpPr/>
            <p:nvPr/>
          </p:nvSpPr>
          <p:spPr>
            <a:xfrm>
              <a:off x="984738" y="958361"/>
              <a:ext cx="8071338" cy="465992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4D09049-E4CB-79CC-780F-DA797EE2AABD}"/>
              </a:ext>
            </a:extLst>
          </p:cNvPr>
          <p:cNvSpPr txBox="1"/>
          <p:nvPr/>
        </p:nvSpPr>
        <p:spPr>
          <a:xfrm>
            <a:off x="1933876" y="1243968"/>
            <a:ext cx="655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b="1" dirty="0"/>
              <a:t>Art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A2CD60-2687-9393-C319-7CC5EC45BF9E}"/>
              </a:ext>
            </a:extLst>
          </p:cNvPr>
          <p:cNvSpPr txBox="1"/>
          <p:nvPr/>
        </p:nvSpPr>
        <p:spPr>
          <a:xfrm>
            <a:off x="7778813" y="1243968"/>
            <a:ext cx="1072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b="1" dirty="0"/>
              <a:t>Music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B1F52A-F3A3-997D-DD57-BC23C12552D8}"/>
              </a:ext>
            </a:extLst>
          </p:cNvPr>
          <p:cNvSpPr txBox="1"/>
          <p:nvPr/>
        </p:nvSpPr>
        <p:spPr>
          <a:xfrm>
            <a:off x="8465046" y="4213155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DF6976-B674-68B7-F81E-8106447BE5FE}"/>
              </a:ext>
            </a:extLst>
          </p:cNvPr>
          <p:cNvSpPr/>
          <p:nvPr/>
        </p:nvSpPr>
        <p:spPr>
          <a:xfrm>
            <a:off x="662167" y="836417"/>
            <a:ext cx="523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600" dirty="0"/>
              <a:t>ξ</a:t>
            </a:r>
            <a:endParaRPr lang="en-GB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FAB8CF-074D-2338-69F5-9272C63CE544}"/>
              </a:ext>
            </a:extLst>
          </p:cNvPr>
          <p:cNvSpPr txBox="1"/>
          <p:nvPr/>
        </p:nvSpPr>
        <p:spPr>
          <a:xfrm>
            <a:off x="4829261" y="271111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72128A-5E19-48CF-4DC3-9C218B05BBB8}"/>
              </a:ext>
            </a:extLst>
          </p:cNvPr>
          <p:cNvSpPr txBox="1"/>
          <p:nvPr/>
        </p:nvSpPr>
        <p:spPr>
          <a:xfrm>
            <a:off x="6476638" y="2597983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10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9FE237-2994-7AEE-FAB4-BBCACC5FFB17}"/>
              </a:ext>
            </a:extLst>
          </p:cNvPr>
          <p:cNvSpPr txBox="1"/>
          <p:nvPr/>
        </p:nvSpPr>
        <p:spPr>
          <a:xfrm>
            <a:off x="2714419" y="2258013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4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E45D8FB8-32F5-688F-411A-BF30C2F2FDFA}"/>
              </a:ext>
            </a:extLst>
          </p:cNvPr>
          <p:cNvSpPr txBox="1">
            <a:spLocks/>
          </p:cNvSpPr>
          <p:nvPr/>
        </p:nvSpPr>
        <p:spPr>
          <a:xfrm>
            <a:off x="390524" y="301116"/>
            <a:ext cx="9517063" cy="5805997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/>
              <a:t>How many study art?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5">
                <a:extLst>
                  <a:ext uri="{FF2B5EF4-FFF2-40B4-BE49-F238E27FC236}">
                    <a16:creationId xmlns:a16="http://schemas.microsoft.com/office/drawing/2014/main" id="{ED0B6B34-29EB-DDB5-7038-4A2B444E7A0B}"/>
                  </a:ext>
                </a:extLst>
              </p:cNvPr>
              <p:cNvSpPr/>
              <p:nvPr/>
            </p:nvSpPr>
            <p:spPr>
              <a:xfrm>
                <a:off x="9507254" y="5173084"/>
                <a:ext cx="2486143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GB" sz="13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Rounded Rectangle 5">
                <a:extLst>
                  <a:ext uri="{FF2B5EF4-FFF2-40B4-BE49-F238E27FC236}">
                    <a16:creationId xmlns:a16="http://schemas.microsoft.com/office/drawing/2014/main" id="{ED0B6B34-29EB-DDB5-7038-4A2B444E7A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7254" y="5173084"/>
                <a:ext cx="2486143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039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32BB32-A952-FA0D-2830-44E606188A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7B3EB584-0042-A0AE-D699-E6525E0DE19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200" dirty="0"/>
              <a:t>The Venn diagram shows the students of art and music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9F180CC-41FA-A7E9-6291-D529F7475607}"/>
              </a:ext>
            </a:extLst>
          </p:cNvPr>
          <p:cNvGrpSpPr/>
          <p:nvPr/>
        </p:nvGrpSpPr>
        <p:grpSpPr>
          <a:xfrm>
            <a:off x="999783" y="1006712"/>
            <a:ext cx="8361192" cy="4014523"/>
            <a:chOff x="984738" y="958361"/>
            <a:chExt cx="8071338" cy="465992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60E150-9470-DAE0-DD50-9A230E9E3862}"/>
                </a:ext>
              </a:extLst>
            </p:cNvPr>
            <p:cNvGrpSpPr/>
            <p:nvPr/>
          </p:nvGrpSpPr>
          <p:grpSpPr>
            <a:xfrm>
              <a:off x="1688123" y="1529861"/>
              <a:ext cx="6550270" cy="3499339"/>
              <a:chOff x="1406769" y="1310053"/>
              <a:chExt cx="6550270" cy="3499339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AA88AA02-A873-6B58-D004-A35DC4584C1E}"/>
                  </a:ext>
                </a:extLst>
              </p:cNvPr>
              <p:cNvSpPr/>
              <p:nvPr/>
            </p:nvSpPr>
            <p:spPr>
              <a:xfrm>
                <a:off x="1406769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D451B609-BB61-E616-5912-45971AE2B707}"/>
                  </a:ext>
                </a:extLst>
              </p:cNvPr>
              <p:cNvSpPr/>
              <p:nvPr/>
            </p:nvSpPr>
            <p:spPr>
              <a:xfrm>
                <a:off x="3534508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D9D1691-5849-23FC-C642-B01FDB4F8B3B}"/>
                </a:ext>
              </a:extLst>
            </p:cNvPr>
            <p:cNvSpPr/>
            <p:nvPr/>
          </p:nvSpPr>
          <p:spPr>
            <a:xfrm>
              <a:off x="984738" y="958361"/>
              <a:ext cx="8071338" cy="465992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B632B9E-8050-04AA-8EEC-B7882DF30A7D}"/>
              </a:ext>
            </a:extLst>
          </p:cNvPr>
          <p:cNvSpPr txBox="1"/>
          <p:nvPr/>
        </p:nvSpPr>
        <p:spPr>
          <a:xfrm>
            <a:off x="1933876" y="1243968"/>
            <a:ext cx="655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b="1" dirty="0"/>
              <a:t>Art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EF3212-003F-B986-13EA-75E1839E9B1C}"/>
              </a:ext>
            </a:extLst>
          </p:cNvPr>
          <p:cNvSpPr txBox="1"/>
          <p:nvPr/>
        </p:nvSpPr>
        <p:spPr>
          <a:xfrm>
            <a:off x="7778813" y="1243968"/>
            <a:ext cx="1072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b="1" dirty="0"/>
              <a:t>Music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F296B7-BB3C-2E39-80FF-D0490BEE1EA1}"/>
              </a:ext>
            </a:extLst>
          </p:cNvPr>
          <p:cNvSpPr txBox="1"/>
          <p:nvPr/>
        </p:nvSpPr>
        <p:spPr>
          <a:xfrm>
            <a:off x="8465046" y="4213155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BD6C89-337D-B664-C127-5A3942F8F423}"/>
              </a:ext>
            </a:extLst>
          </p:cNvPr>
          <p:cNvSpPr/>
          <p:nvPr/>
        </p:nvSpPr>
        <p:spPr>
          <a:xfrm>
            <a:off x="662167" y="836417"/>
            <a:ext cx="523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600" dirty="0"/>
              <a:t>ξ</a:t>
            </a:r>
            <a:endParaRPr lang="en-GB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66608A-7141-B031-E2F0-0E1FA7AE001D}"/>
              </a:ext>
            </a:extLst>
          </p:cNvPr>
          <p:cNvSpPr txBox="1"/>
          <p:nvPr/>
        </p:nvSpPr>
        <p:spPr>
          <a:xfrm>
            <a:off x="4829261" y="271111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7494D1-C86B-B8BD-826E-F44BDF48B7A4}"/>
              </a:ext>
            </a:extLst>
          </p:cNvPr>
          <p:cNvSpPr txBox="1"/>
          <p:nvPr/>
        </p:nvSpPr>
        <p:spPr>
          <a:xfrm>
            <a:off x="6476638" y="2597983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10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C3A3A2-31E8-F40C-4333-5763E06FED9D}"/>
              </a:ext>
            </a:extLst>
          </p:cNvPr>
          <p:cNvSpPr txBox="1"/>
          <p:nvPr/>
        </p:nvSpPr>
        <p:spPr>
          <a:xfrm>
            <a:off x="2714419" y="2258013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4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A123A7B4-1500-054B-C01D-08F74AAAF924}"/>
              </a:ext>
            </a:extLst>
          </p:cNvPr>
          <p:cNvSpPr txBox="1">
            <a:spLocks/>
          </p:cNvSpPr>
          <p:nvPr/>
        </p:nvSpPr>
        <p:spPr>
          <a:xfrm>
            <a:off x="390524" y="301116"/>
            <a:ext cx="9517063" cy="5805997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/>
              <a:t>How many study art but not music?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5">
                <a:extLst>
                  <a:ext uri="{FF2B5EF4-FFF2-40B4-BE49-F238E27FC236}">
                    <a16:creationId xmlns:a16="http://schemas.microsoft.com/office/drawing/2014/main" id="{3CF752C3-EF23-0B58-43C1-9740F2EF3AAB}"/>
                  </a:ext>
                </a:extLst>
              </p:cNvPr>
              <p:cNvSpPr/>
              <p:nvPr/>
            </p:nvSpPr>
            <p:spPr>
              <a:xfrm>
                <a:off x="9507254" y="5173084"/>
                <a:ext cx="2486143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13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Rounded Rectangle 5">
                <a:extLst>
                  <a:ext uri="{FF2B5EF4-FFF2-40B4-BE49-F238E27FC236}">
                    <a16:creationId xmlns:a16="http://schemas.microsoft.com/office/drawing/2014/main" id="{3CF752C3-EF23-0B58-43C1-9740F2EF3A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7254" y="5173084"/>
                <a:ext cx="2486143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896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F4A3EC-710B-9E51-57F0-31C6D9ED9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D7386659-92F0-0923-0941-9B9EB77FD98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200" dirty="0"/>
              <a:t>The Venn diagram shows the students of art and music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D244024-DC36-6C19-3148-EC51F8933C6D}"/>
              </a:ext>
            </a:extLst>
          </p:cNvPr>
          <p:cNvGrpSpPr/>
          <p:nvPr/>
        </p:nvGrpSpPr>
        <p:grpSpPr>
          <a:xfrm>
            <a:off x="999783" y="1006712"/>
            <a:ext cx="8361192" cy="4014523"/>
            <a:chOff x="984738" y="958361"/>
            <a:chExt cx="8071338" cy="465992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A07A01C-A870-A390-5225-19F5A434317F}"/>
                </a:ext>
              </a:extLst>
            </p:cNvPr>
            <p:cNvGrpSpPr/>
            <p:nvPr/>
          </p:nvGrpSpPr>
          <p:grpSpPr>
            <a:xfrm>
              <a:off x="1688123" y="1529861"/>
              <a:ext cx="6550270" cy="3499339"/>
              <a:chOff x="1406769" y="1310053"/>
              <a:chExt cx="6550270" cy="3499339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13350E74-9D21-A34A-9AA7-6EA57F387CF4}"/>
                  </a:ext>
                </a:extLst>
              </p:cNvPr>
              <p:cNvSpPr/>
              <p:nvPr/>
            </p:nvSpPr>
            <p:spPr>
              <a:xfrm>
                <a:off x="1406769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BDFE879-37B0-EDB7-D484-91DCDAC8D71A}"/>
                  </a:ext>
                </a:extLst>
              </p:cNvPr>
              <p:cNvSpPr/>
              <p:nvPr/>
            </p:nvSpPr>
            <p:spPr>
              <a:xfrm>
                <a:off x="3534508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9462509-43EE-5E67-337D-FA1362AC98FF}"/>
                </a:ext>
              </a:extLst>
            </p:cNvPr>
            <p:cNvSpPr/>
            <p:nvPr/>
          </p:nvSpPr>
          <p:spPr>
            <a:xfrm>
              <a:off x="984738" y="958361"/>
              <a:ext cx="8071338" cy="465992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EB97359-2853-EF71-6CD0-DB0F4E86B675}"/>
              </a:ext>
            </a:extLst>
          </p:cNvPr>
          <p:cNvSpPr txBox="1"/>
          <p:nvPr/>
        </p:nvSpPr>
        <p:spPr>
          <a:xfrm>
            <a:off x="1933876" y="1243968"/>
            <a:ext cx="655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b="1" dirty="0"/>
              <a:t>Art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45D936-9EDC-EC05-237F-FA39CF497490}"/>
              </a:ext>
            </a:extLst>
          </p:cNvPr>
          <p:cNvSpPr txBox="1"/>
          <p:nvPr/>
        </p:nvSpPr>
        <p:spPr>
          <a:xfrm>
            <a:off x="7778813" y="1243968"/>
            <a:ext cx="1072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b="1" dirty="0"/>
              <a:t>Music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079410-9EB3-C647-1B5F-6B27FDBDFDE4}"/>
              </a:ext>
            </a:extLst>
          </p:cNvPr>
          <p:cNvSpPr txBox="1"/>
          <p:nvPr/>
        </p:nvSpPr>
        <p:spPr>
          <a:xfrm>
            <a:off x="8465046" y="4213155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32C0579-D290-EC6D-987D-ECA3AB7F1F64}"/>
              </a:ext>
            </a:extLst>
          </p:cNvPr>
          <p:cNvSpPr/>
          <p:nvPr/>
        </p:nvSpPr>
        <p:spPr>
          <a:xfrm>
            <a:off x="662167" y="836417"/>
            <a:ext cx="523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600" dirty="0"/>
              <a:t>ξ</a:t>
            </a:r>
            <a:endParaRPr lang="en-GB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AF34D3-8AE4-F11B-A650-96FA40EF325F}"/>
              </a:ext>
            </a:extLst>
          </p:cNvPr>
          <p:cNvSpPr txBox="1"/>
          <p:nvPr/>
        </p:nvSpPr>
        <p:spPr>
          <a:xfrm>
            <a:off x="4829261" y="271111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6F37E1-58D7-B258-168D-CA7051CF4C7C}"/>
              </a:ext>
            </a:extLst>
          </p:cNvPr>
          <p:cNvSpPr txBox="1"/>
          <p:nvPr/>
        </p:nvSpPr>
        <p:spPr>
          <a:xfrm>
            <a:off x="6476638" y="2597983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10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48F858-BB39-7D51-A9F9-8FD640FC1829}"/>
              </a:ext>
            </a:extLst>
          </p:cNvPr>
          <p:cNvSpPr txBox="1"/>
          <p:nvPr/>
        </p:nvSpPr>
        <p:spPr>
          <a:xfrm>
            <a:off x="2714419" y="2258013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4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ABB32A46-C83D-B59A-546B-6638E15AA664}"/>
              </a:ext>
            </a:extLst>
          </p:cNvPr>
          <p:cNvSpPr txBox="1">
            <a:spLocks/>
          </p:cNvSpPr>
          <p:nvPr/>
        </p:nvSpPr>
        <p:spPr>
          <a:xfrm>
            <a:off x="390524" y="301116"/>
            <a:ext cx="9517063" cy="5805997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/>
              <a:t>How many study only one subject?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5">
                <a:extLst>
                  <a:ext uri="{FF2B5EF4-FFF2-40B4-BE49-F238E27FC236}">
                    <a16:creationId xmlns:a16="http://schemas.microsoft.com/office/drawing/2014/main" id="{596CA24D-F3FC-9883-8BD3-5208F67C11FA}"/>
                  </a:ext>
                </a:extLst>
              </p:cNvPr>
              <p:cNvSpPr/>
              <p:nvPr/>
            </p:nvSpPr>
            <p:spPr>
              <a:xfrm>
                <a:off x="9507254" y="5173084"/>
                <a:ext cx="2486143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14</m:t>
                      </m:r>
                    </m:oMath>
                  </m:oMathPara>
                </a14:m>
                <a:endParaRPr lang="en-GB" sz="13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Rounded Rectangle 5">
                <a:extLst>
                  <a:ext uri="{FF2B5EF4-FFF2-40B4-BE49-F238E27FC236}">
                    <a16:creationId xmlns:a16="http://schemas.microsoft.com/office/drawing/2014/main" id="{596CA24D-F3FC-9883-8BD3-5208F67C11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7254" y="5173084"/>
                <a:ext cx="2486143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154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1972C4-0A35-C156-1BC4-078C249520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7E555CCB-A800-50ED-FCA6-3DC2D02362F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200" dirty="0"/>
              <a:t>The Venn diagram shows the members of a choir and a band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99D9366-8CD4-91C6-9939-69EFFE6C4382}"/>
              </a:ext>
            </a:extLst>
          </p:cNvPr>
          <p:cNvGrpSpPr/>
          <p:nvPr/>
        </p:nvGrpSpPr>
        <p:grpSpPr>
          <a:xfrm>
            <a:off x="999783" y="1332388"/>
            <a:ext cx="8361192" cy="4014523"/>
            <a:chOff x="984738" y="958361"/>
            <a:chExt cx="8071338" cy="465992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712B5C6-A18B-60E7-0863-F37314DEEDFE}"/>
                </a:ext>
              </a:extLst>
            </p:cNvPr>
            <p:cNvGrpSpPr/>
            <p:nvPr/>
          </p:nvGrpSpPr>
          <p:grpSpPr>
            <a:xfrm>
              <a:off x="1688123" y="1529861"/>
              <a:ext cx="6550270" cy="3499339"/>
              <a:chOff x="1406769" y="1310053"/>
              <a:chExt cx="6550270" cy="3499339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A24D5CD2-0A61-A48E-BB57-58A39DD7E234}"/>
                  </a:ext>
                </a:extLst>
              </p:cNvPr>
              <p:cNvSpPr/>
              <p:nvPr/>
            </p:nvSpPr>
            <p:spPr>
              <a:xfrm>
                <a:off x="1406769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892B4B9D-BE83-3CC9-C0DA-1E1E1B7261FB}"/>
                  </a:ext>
                </a:extLst>
              </p:cNvPr>
              <p:cNvSpPr/>
              <p:nvPr/>
            </p:nvSpPr>
            <p:spPr>
              <a:xfrm>
                <a:off x="3534508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0038CC3-8A1D-B96A-4AAF-8DAE138E7261}"/>
                </a:ext>
              </a:extLst>
            </p:cNvPr>
            <p:cNvSpPr/>
            <p:nvPr/>
          </p:nvSpPr>
          <p:spPr>
            <a:xfrm>
              <a:off x="984738" y="958361"/>
              <a:ext cx="8071338" cy="465992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5494614-6778-9E3A-6E7D-04BC1A8327B2}"/>
              </a:ext>
            </a:extLst>
          </p:cNvPr>
          <p:cNvSpPr txBox="1"/>
          <p:nvPr/>
        </p:nvSpPr>
        <p:spPr>
          <a:xfrm>
            <a:off x="1613276" y="1569644"/>
            <a:ext cx="9765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b="1" dirty="0"/>
              <a:t>Choir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0BC8B7-E599-7424-B0E2-36ADB9BA4D99}"/>
              </a:ext>
            </a:extLst>
          </p:cNvPr>
          <p:cNvSpPr txBox="1"/>
          <p:nvPr/>
        </p:nvSpPr>
        <p:spPr>
          <a:xfrm>
            <a:off x="8251040" y="1569644"/>
            <a:ext cx="949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b="1" dirty="0"/>
              <a:t>Band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99C9CC-270D-FBAA-201B-764457F82BE0}"/>
              </a:ext>
            </a:extLst>
          </p:cNvPr>
          <p:cNvSpPr txBox="1"/>
          <p:nvPr/>
        </p:nvSpPr>
        <p:spPr>
          <a:xfrm>
            <a:off x="8465046" y="4538831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1C1585-606B-C056-7D40-72BF166E6DCB}"/>
              </a:ext>
            </a:extLst>
          </p:cNvPr>
          <p:cNvSpPr/>
          <p:nvPr/>
        </p:nvSpPr>
        <p:spPr>
          <a:xfrm>
            <a:off x="662167" y="1162093"/>
            <a:ext cx="523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600" dirty="0"/>
              <a:t>ξ</a:t>
            </a:r>
            <a:endParaRPr lang="en-GB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41F22D-2A5A-E8CE-458E-253F2C0570DE}"/>
              </a:ext>
            </a:extLst>
          </p:cNvPr>
          <p:cNvSpPr txBox="1"/>
          <p:nvPr/>
        </p:nvSpPr>
        <p:spPr>
          <a:xfrm>
            <a:off x="4829261" y="3036786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A1EACA-EDF4-B4B8-5BBC-FA574643D65B}"/>
              </a:ext>
            </a:extLst>
          </p:cNvPr>
          <p:cNvSpPr txBox="1"/>
          <p:nvPr/>
        </p:nvSpPr>
        <p:spPr>
          <a:xfrm>
            <a:off x="6599267" y="2923659"/>
            <a:ext cx="458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E49812-6312-BDC2-54D3-94DF47CC9B00}"/>
              </a:ext>
            </a:extLst>
          </p:cNvPr>
          <p:cNvSpPr txBox="1"/>
          <p:nvPr/>
        </p:nvSpPr>
        <p:spPr>
          <a:xfrm>
            <a:off x="2714419" y="2583689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6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42CEBE16-1CD9-A3E2-F87F-EE82C26B3709}"/>
              </a:ext>
            </a:extLst>
          </p:cNvPr>
          <p:cNvSpPr txBox="1">
            <a:spLocks/>
          </p:cNvSpPr>
          <p:nvPr/>
        </p:nvSpPr>
        <p:spPr>
          <a:xfrm>
            <a:off x="390524" y="301116"/>
            <a:ext cx="9517063" cy="5805997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/>
              <a:t>How many students are in the choir and the band?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5">
                <a:extLst>
                  <a:ext uri="{FF2B5EF4-FFF2-40B4-BE49-F238E27FC236}">
                    <a16:creationId xmlns:a16="http://schemas.microsoft.com/office/drawing/2014/main" id="{2C5AEE72-D828-2E89-B4C4-4C5A7552EE2A}"/>
                  </a:ext>
                </a:extLst>
              </p:cNvPr>
              <p:cNvSpPr/>
              <p:nvPr/>
            </p:nvSpPr>
            <p:spPr>
              <a:xfrm>
                <a:off x="9507254" y="5173084"/>
                <a:ext cx="2486143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13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Rounded Rectangle 5">
                <a:extLst>
                  <a:ext uri="{FF2B5EF4-FFF2-40B4-BE49-F238E27FC236}">
                    <a16:creationId xmlns:a16="http://schemas.microsoft.com/office/drawing/2014/main" id="{2C5AEE72-D828-2E89-B4C4-4C5A7552EE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7254" y="5173084"/>
                <a:ext cx="2486143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049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9B7B69-E470-ABBE-7EBA-5508E7ACB5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741CE428-23C9-D42F-7631-9DDFEAA128E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200" dirty="0"/>
              <a:t>The Venn diagram shows the members of a choir and a band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55175DB-9859-233A-9A91-2EC39439E0EB}"/>
              </a:ext>
            </a:extLst>
          </p:cNvPr>
          <p:cNvGrpSpPr/>
          <p:nvPr/>
        </p:nvGrpSpPr>
        <p:grpSpPr>
          <a:xfrm>
            <a:off x="999783" y="1332388"/>
            <a:ext cx="8361192" cy="4014523"/>
            <a:chOff x="984738" y="958361"/>
            <a:chExt cx="8071338" cy="465992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0405FD0-B003-0F49-BEB1-318DED70656C}"/>
                </a:ext>
              </a:extLst>
            </p:cNvPr>
            <p:cNvGrpSpPr/>
            <p:nvPr/>
          </p:nvGrpSpPr>
          <p:grpSpPr>
            <a:xfrm>
              <a:off x="1688123" y="1529861"/>
              <a:ext cx="6550270" cy="3499339"/>
              <a:chOff x="1406769" y="1310053"/>
              <a:chExt cx="6550270" cy="3499339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97B86C7-7F6F-85EF-75CB-CBD2016F3C1A}"/>
                  </a:ext>
                </a:extLst>
              </p:cNvPr>
              <p:cNvSpPr/>
              <p:nvPr/>
            </p:nvSpPr>
            <p:spPr>
              <a:xfrm>
                <a:off x="1406769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34AAD22A-1A6A-D377-90F1-AA5606B68E2F}"/>
                  </a:ext>
                </a:extLst>
              </p:cNvPr>
              <p:cNvSpPr/>
              <p:nvPr/>
            </p:nvSpPr>
            <p:spPr>
              <a:xfrm>
                <a:off x="3534508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D6D0EEE-DF00-DC1D-28F0-4030E69D802D}"/>
                </a:ext>
              </a:extLst>
            </p:cNvPr>
            <p:cNvSpPr/>
            <p:nvPr/>
          </p:nvSpPr>
          <p:spPr>
            <a:xfrm>
              <a:off x="984738" y="958361"/>
              <a:ext cx="8071338" cy="465992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82A7B66-8423-D421-09AA-5952A9943FA9}"/>
              </a:ext>
            </a:extLst>
          </p:cNvPr>
          <p:cNvSpPr txBox="1"/>
          <p:nvPr/>
        </p:nvSpPr>
        <p:spPr>
          <a:xfrm>
            <a:off x="1613276" y="1569644"/>
            <a:ext cx="9765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b="1" dirty="0"/>
              <a:t>Choir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6CB8BB-EC12-F4D1-C248-9C752D5ABC0F}"/>
              </a:ext>
            </a:extLst>
          </p:cNvPr>
          <p:cNvSpPr txBox="1"/>
          <p:nvPr/>
        </p:nvSpPr>
        <p:spPr>
          <a:xfrm>
            <a:off x="8251040" y="1569644"/>
            <a:ext cx="949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b="1" dirty="0"/>
              <a:t>Band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C347CA-8F02-9233-D54E-B39487FB04C7}"/>
              </a:ext>
            </a:extLst>
          </p:cNvPr>
          <p:cNvSpPr txBox="1"/>
          <p:nvPr/>
        </p:nvSpPr>
        <p:spPr>
          <a:xfrm>
            <a:off x="8465046" y="4538831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12960C-F345-5146-479D-45582AC77273}"/>
              </a:ext>
            </a:extLst>
          </p:cNvPr>
          <p:cNvSpPr/>
          <p:nvPr/>
        </p:nvSpPr>
        <p:spPr>
          <a:xfrm>
            <a:off x="662167" y="1162093"/>
            <a:ext cx="523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600" dirty="0"/>
              <a:t>ξ</a:t>
            </a:r>
            <a:endParaRPr lang="en-GB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E8464D-06A3-B663-A027-CFAE16060678}"/>
              </a:ext>
            </a:extLst>
          </p:cNvPr>
          <p:cNvSpPr txBox="1"/>
          <p:nvPr/>
        </p:nvSpPr>
        <p:spPr>
          <a:xfrm>
            <a:off x="4829261" y="3036786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7F7375-467D-B02C-A88B-1B9E675B1D6F}"/>
              </a:ext>
            </a:extLst>
          </p:cNvPr>
          <p:cNvSpPr txBox="1"/>
          <p:nvPr/>
        </p:nvSpPr>
        <p:spPr>
          <a:xfrm>
            <a:off x="6599267" y="2923659"/>
            <a:ext cx="458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0154E3-2304-571D-8F0F-770CCD83AC75}"/>
              </a:ext>
            </a:extLst>
          </p:cNvPr>
          <p:cNvSpPr txBox="1"/>
          <p:nvPr/>
        </p:nvSpPr>
        <p:spPr>
          <a:xfrm>
            <a:off x="2714419" y="2583689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6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0FD3EFF7-9FCB-0D18-8049-0117FB0D2069}"/>
              </a:ext>
            </a:extLst>
          </p:cNvPr>
          <p:cNvSpPr txBox="1">
            <a:spLocks/>
          </p:cNvSpPr>
          <p:nvPr/>
        </p:nvSpPr>
        <p:spPr>
          <a:xfrm>
            <a:off x="390524" y="301116"/>
            <a:ext cx="9517063" cy="5805997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/>
              <a:t>How many students are not in the band?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5">
                <a:extLst>
                  <a:ext uri="{FF2B5EF4-FFF2-40B4-BE49-F238E27FC236}">
                    <a16:creationId xmlns:a16="http://schemas.microsoft.com/office/drawing/2014/main" id="{3B3CCF58-BBEF-54C7-E445-C80EFCD34DAB}"/>
                  </a:ext>
                </a:extLst>
              </p:cNvPr>
              <p:cNvSpPr/>
              <p:nvPr/>
            </p:nvSpPr>
            <p:spPr>
              <a:xfrm>
                <a:off x="9507254" y="5173084"/>
                <a:ext cx="2486143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GB" sz="13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Rounded Rectangle 5">
                <a:extLst>
                  <a:ext uri="{FF2B5EF4-FFF2-40B4-BE49-F238E27FC236}">
                    <a16:creationId xmlns:a16="http://schemas.microsoft.com/office/drawing/2014/main" id="{3B3CCF58-BBEF-54C7-E445-C80EFCD34D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7254" y="5173084"/>
                <a:ext cx="2486143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814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91066-F80F-9F94-DF37-4217E10A2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40622E9C-5062-9497-899F-D48C1F182D1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200" dirty="0"/>
              <a:t>The Venn diagram shows the members of a choir and a band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076176-EB97-BF76-B64B-F9E172B1BF74}"/>
              </a:ext>
            </a:extLst>
          </p:cNvPr>
          <p:cNvGrpSpPr/>
          <p:nvPr/>
        </p:nvGrpSpPr>
        <p:grpSpPr>
          <a:xfrm>
            <a:off x="999783" y="1332388"/>
            <a:ext cx="8361192" cy="4014523"/>
            <a:chOff x="984738" y="958361"/>
            <a:chExt cx="8071338" cy="465992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2AFBD86-BEAC-D184-50E3-20282404BE1D}"/>
                </a:ext>
              </a:extLst>
            </p:cNvPr>
            <p:cNvGrpSpPr/>
            <p:nvPr/>
          </p:nvGrpSpPr>
          <p:grpSpPr>
            <a:xfrm>
              <a:off x="1688123" y="1529861"/>
              <a:ext cx="6550270" cy="3499339"/>
              <a:chOff x="1406769" y="1310053"/>
              <a:chExt cx="6550270" cy="3499339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65C80B1-2C1C-0915-BBAC-8612A41DF371}"/>
                  </a:ext>
                </a:extLst>
              </p:cNvPr>
              <p:cNvSpPr/>
              <p:nvPr/>
            </p:nvSpPr>
            <p:spPr>
              <a:xfrm>
                <a:off x="1406769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68ED33B9-C761-A414-73C7-A0BADB0EA6CB}"/>
                  </a:ext>
                </a:extLst>
              </p:cNvPr>
              <p:cNvSpPr/>
              <p:nvPr/>
            </p:nvSpPr>
            <p:spPr>
              <a:xfrm>
                <a:off x="3534508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D284F16-DC57-EE7D-2DA9-9AABF3E56B66}"/>
                </a:ext>
              </a:extLst>
            </p:cNvPr>
            <p:cNvSpPr/>
            <p:nvPr/>
          </p:nvSpPr>
          <p:spPr>
            <a:xfrm>
              <a:off x="984738" y="958361"/>
              <a:ext cx="8071338" cy="465992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0BE8A6F-CFE4-DDD4-1FD4-E0CD52429EC4}"/>
              </a:ext>
            </a:extLst>
          </p:cNvPr>
          <p:cNvSpPr txBox="1"/>
          <p:nvPr/>
        </p:nvSpPr>
        <p:spPr>
          <a:xfrm>
            <a:off x="1613276" y="1569644"/>
            <a:ext cx="9765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b="1" dirty="0"/>
              <a:t>Choir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B7DC14-E9F6-CE4B-30DC-D51005C668EE}"/>
              </a:ext>
            </a:extLst>
          </p:cNvPr>
          <p:cNvSpPr txBox="1"/>
          <p:nvPr/>
        </p:nvSpPr>
        <p:spPr>
          <a:xfrm>
            <a:off x="8251040" y="1569644"/>
            <a:ext cx="949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b="1" dirty="0"/>
              <a:t>Band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DD9DB7-7079-B2AB-1439-569946EAE1D5}"/>
              </a:ext>
            </a:extLst>
          </p:cNvPr>
          <p:cNvSpPr txBox="1"/>
          <p:nvPr/>
        </p:nvSpPr>
        <p:spPr>
          <a:xfrm>
            <a:off x="8465046" y="4538831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6A5430-E368-543D-6E30-25A8DF80C5E5}"/>
              </a:ext>
            </a:extLst>
          </p:cNvPr>
          <p:cNvSpPr/>
          <p:nvPr/>
        </p:nvSpPr>
        <p:spPr>
          <a:xfrm>
            <a:off x="662167" y="1162093"/>
            <a:ext cx="523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600" dirty="0"/>
              <a:t>ξ</a:t>
            </a:r>
            <a:endParaRPr lang="en-GB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B5D57E-FBFD-8889-8189-679783CE1ED7}"/>
              </a:ext>
            </a:extLst>
          </p:cNvPr>
          <p:cNvSpPr txBox="1"/>
          <p:nvPr/>
        </p:nvSpPr>
        <p:spPr>
          <a:xfrm>
            <a:off x="4829261" y="3036786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654CF0-7773-9129-B3FE-6273C3BBA066}"/>
              </a:ext>
            </a:extLst>
          </p:cNvPr>
          <p:cNvSpPr txBox="1"/>
          <p:nvPr/>
        </p:nvSpPr>
        <p:spPr>
          <a:xfrm>
            <a:off x="6599267" y="2923659"/>
            <a:ext cx="458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027CF6-2987-2CE2-74D3-D1D8C9981776}"/>
              </a:ext>
            </a:extLst>
          </p:cNvPr>
          <p:cNvSpPr txBox="1"/>
          <p:nvPr/>
        </p:nvSpPr>
        <p:spPr>
          <a:xfrm>
            <a:off x="2714419" y="2583689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6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63B29B54-06DD-ADA0-60D2-798F38191109}"/>
              </a:ext>
            </a:extLst>
          </p:cNvPr>
          <p:cNvSpPr txBox="1">
            <a:spLocks/>
          </p:cNvSpPr>
          <p:nvPr/>
        </p:nvSpPr>
        <p:spPr>
          <a:xfrm>
            <a:off x="390524" y="301116"/>
            <a:ext cx="9517063" cy="5805997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/>
              <a:t>How many choir members are not in the band?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5">
                <a:extLst>
                  <a:ext uri="{FF2B5EF4-FFF2-40B4-BE49-F238E27FC236}">
                    <a16:creationId xmlns:a16="http://schemas.microsoft.com/office/drawing/2014/main" id="{89190C4D-925C-7D5F-7DB6-9CD9BAAFA651}"/>
                  </a:ext>
                </a:extLst>
              </p:cNvPr>
              <p:cNvSpPr/>
              <p:nvPr/>
            </p:nvSpPr>
            <p:spPr>
              <a:xfrm>
                <a:off x="9507254" y="5173084"/>
                <a:ext cx="2486143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GB" sz="13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Rounded Rectangle 5">
                <a:extLst>
                  <a:ext uri="{FF2B5EF4-FFF2-40B4-BE49-F238E27FC236}">
                    <a16:creationId xmlns:a16="http://schemas.microsoft.com/office/drawing/2014/main" id="{89190C4D-925C-7D5F-7DB6-9CD9BAAFA6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7254" y="5173084"/>
                <a:ext cx="2486143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526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77EA7E-F656-A1B8-82BE-ADC927985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40BE92C0-85A8-030B-51B0-422FCB7ACFA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200" dirty="0"/>
              <a:t>The Venn diagram shows the members of a choir and a band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809A060-727E-820C-F096-8335D90261A8}"/>
              </a:ext>
            </a:extLst>
          </p:cNvPr>
          <p:cNvGrpSpPr/>
          <p:nvPr/>
        </p:nvGrpSpPr>
        <p:grpSpPr>
          <a:xfrm>
            <a:off x="999783" y="1332388"/>
            <a:ext cx="8361192" cy="4014523"/>
            <a:chOff x="984738" y="958361"/>
            <a:chExt cx="8071338" cy="465992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E4878C2-9BC7-324D-03C8-E98AE5485D5D}"/>
                </a:ext>
              </a:extLst>
            </p:cNvPr>
            <p:cNvGrpSpPr/>
            <p:nvPr/>
          </p:nvGrpSpPr>
          <p:grpSpPr>
            <a:xfrm>
              <a:off x="1688123" y="1529861"/>
              <a:ext cx="6550270" cy="3499339"/>
              <a:chOff x="1406769" y="1310053"/>
              <a:chExt cx="6550270" cy="3499339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5C1213B4-D2D7-019B-B225-75E60E2B4822}"/>
                  </a:ext>
                </a:extLst>
              </p:cNvPr>
              <p:cNvSpPr/>
              <p:nvPr/>
            </p:nvSpPr>
            <p:spPr>
              <a:xfrm>
                <a:off x="1406769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5438A2DC-1294-9660-6701-70B27F49DED3}"/>
                  </a:ext>
                </a:extLst>
              </p:cNvPr>
              <p:cNvSpPr/>
              <p:nvPr/>
            </p:nvSpPr>
            <p:spPr>
              <a:xfrm>
                <a:off x="3534508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2A24007-E832-54ED-3D8B-7722BAEA6D14}"/>
                </a:ext>
              </a:extLst>
            </p:cNvPr>
            <p:cNvSpPr/>
            <p:nvPr/>
          </p:nvSpPr>
          <p:spPr>
            <a:xfrm>
              <a:off x="984738" y="958361"/>
              <a:ext cx="8071338" cy="465992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5178696-356B-4E2E-E475-9D9BBD757F7F}"/>
              </a:ext>
            </a:extLst>
          </p:cNvPr>
          <p:cNvSpPr txBox="1"/>
          <p:nvPr/>
        </p:nvSpPr>
        <p:spPr>
          <a:xfrm>
            <a:off x="1613276" y="1569644"/>
            <a:ext cx="9765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b="1" dirty="0"/>
              <a:t>Choir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D1E106-46FF-3109-5E2F-FBC1E4656133}"/>
              </a:ext>
            </a:extLst>
          </p:cNvPr>
          <p:cNvSpPr txBox="1"/>
          <p:nvPr/>
        </p:nvSpPr>
        <p:spPr>
          <a:xfrm>
            <a:off x="8251040" y="1569644"/>
            <a:ext cx="949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b="1" dirty="0"/>
              <a:t>Band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C13BD4-1FAC-1BC2-A67E-B8A162702666}"/>
              </a:ext>
            </a:extLst>
          </p:cNvPr>
          <p:cNvSpPr txBox="1"/>
          <p:nvPr/>
        </p:nvSpPr>
        <p:spPr>
          <a:xfrm>
            <a:off x="8465046" y="4538831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5B3978-E715-C52D-3EDE-1646033FB5EB}"/>
              </a:ext>
            </a:extLst>
          </p:cNvPr>
          <p:cNvSpPr/>
          <p:nvPr/>
        </p:nvSpPr>
        <p:spPr>
          <a:xfrm>
            <a:off x="662167" y="1162093"/>
            <a:ext cx="523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600" dirty="0"/>
              <a:t>ξ</a:t>
            </a:r>
            <a:endParaRPr lang="en-GB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B090FC-25A9-2AB7-B5F3-290D05CA728E}"/>
              </a:ext>
            </a:extLst>
          </p:cNvPr>
          <p:cNvSpPr txBox="1"/>
          <p:nvPr/>
        </p:nvSpPr>
        <p:spPr>
          <a:xfrm>
            <a:off x="4829261" y="3036786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7023FC-BB6A-000F-246D-E1996EFD74CE}"/>
              </a:ext>
            </a:extLst>
          </p:cNvPr>
          <p:cNvSpPr txBox="1"/>
          <p:nvPr/>
        </p:nvSpPr>
        <p:spPr>
          <a:xfrm>
            <a:off x="6599267" y="2923659"/>
            <a:ext cx="458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92ED28-6FC2-58EC-9633-84A4ED435B1D}"/>
              </a:ext>
            </a:extLst>
          </p:cNvPr>
          <p:cNvSpPr txBox="1"/>
          <p:nvPr/>
        </p:nvSpPr>
        <p:spPr>
          <a:xfrm>
            <a:off x="2714419" y="2583689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6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6D7E2C31-59F4-C77C-2B39-F252F4A0DE39}"/>
              </a:ext>
            </a:extLst>
          </p:cNvPr>
          <p:cNvSpPr txBox="1">
            <a:spLocks/>
          </p:cNvSpPr>
          <p:nvPr/>
        </p:nvSpPr>
        <p:spPr>
          <a:xfrm>
            <a:off x="390524" y="301116"/>
            <a:ext cx="9517063" cy="5805997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/>
              <a:t>How many members are in neither?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5">
                <a:extLst>
                  <a:ext uri="{FF2B5EF4-FFF2-40B4-BE49-F238E27FC236}">
                    <a16:creationId xmlns:a16="http://schemas.microsoft.com/office/drawing/2014/main" id="{CDDE1324-7185-BA7D-CA9B-01C4C534D106}"/>
                  </a:ext>
                </a:extLst>
              </p:cNvPr>
              <p:cNvSpPr/>
              <p:nvPr/>
            </p:nvSpPr>
            <p:spPr>
              <a:xfrm>
                <a:off x="9507254" y="5173084"/>
                <a:ext cx="2486143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13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Rounded Rectangle 5">
                <a:extLst>
                  <a:ext uri="{FF2B5EF4-FFF2-40B4-BE49-F238E27FC236}">
                    <a16:creationId xmlns:a16="http://schemas.microsoft.com/office/drawing/2014/main" id="{CDDE1324-7185-BA7D-CA9B-01C4C534D1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7254" y="5173084"/>
                <a:ext cx="2486143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075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EA0FA6-2263-2C32-C977-60C0DD795A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1EB3CE11-B043-2588-9AF9-32A8365F33F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200" dirty="0"/>
              <a:t>The Venn diagram shows the members of a football club and a drama group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882AB82-6A0D-B83A-8AA2-BE88563A95FC}"/>
              </a:ext>
            </a:extLst>
          </p:cNvPr>
          <p:cNvGrpSpPr/>
          <p:nvPr/>
        </p:nvGrpSpPr>
        <p:grpSpPr>
          <a:xfrm>
            <a:off x="999783" y="1332388"/>
            <a:ext cx="8361192" cy="4014523"/>
            <a:chOff x="984738" y="958361"/>
            <a:chExt cx="8071338" cy="465992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084B74C-378C-D3D7-E761-7081C099D04A}"/>
                </a:ext>
              </a:extLst>
            </p:cNvPr>
            <p:cNvGrpSpPr/>
            <p:nvPr/>
          </p:nvGrpSpPr>
          <p:grpSpPr>
            <a:xfrm>
              <a:off x="1688123" y="1529861"/>
              <a:ext cx="6550270" cy="3499339"/>
              <a:chOff x="1406769" y="1310053"/>
              <a:chExt cx="6550270" cy="3499339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1C04664-8C66-CF0D-0BF9-461D7C55C4CF}"/>
                  </a:ext>
                </a:extLst>
              </p:cNvPr>
              <p:cNvSpPr/>
              <p:nvPr/>
            </p:nvSpPr>
            <p:spPr>
              <a:xfrm>
                <a:off x="1406769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9D51A6DB-8331-844A-86A7-D3CCD0FB7993}"/>
                  </a:ext>
                </a:extLst>
              </p:cNvPr>
              <p:cNvSpPr/>
              <p:nvPr/>
            </p:nvSpPr>
            <p:spPr>
              <a:xfrm>
                <a:off x="3534508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FBF4E34-1FC3-44D8-A0DA-0AC76F036ED8}"/>
                </a:ext>
              </a:extLst>
            </p:cNvPr>
            <p:cNvSpPr/>
            <p:nvPr/>
          </p:nvSpPr>
          <p:spPr>
            <a:xfrm>
              <a:off x="984738" y="958361"/>
              <a:ext cx="8071338" cy="465992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621EE1D-9393-36D1-A918-6E6B7E540790}"/>
              </a:ext>
            </a:extLst>
          </p:cNvPr>
          <p:cNvSpPr txBox="1"/>
          <p:nvPr/>
        </p:nvSpPr>
        <p:spPr>
          <a:xfrm>
            <a:off x="1188032" y="1569644"/>
            <a:ext cx="1401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b="1" dirty="0"/>
              <a:t>Football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3E4791-CAE1-2737-DDFF-6B0436665A68}"/>
              </a:ext>
            </a:extLst>
          </p:cNvPr>
          <p:cNvSpPr txBox="1"/>
          <p:nvPr/>
        </p:nvSpPr>
        <p:spPr>
          <a:xfrm>
            <a:off x="8021682" y="1569644"/>
            <a:ext cx="1178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b="1" dirty="0"/>
              <a:t>Drama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C530D0-1995-BB7F-D172-D8C9A001EC50}"/>
              </a:ext>
            </a:extLst>
          </p:cNvPr>
          <p:cNvSpPr txBox="1"/>
          <p:nvPr/>
        </p:nvSpPr>
        <p:spPr>
          <a:xfrm>
            <a:off x="8465046" y="4538831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6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7055BE-ADF5-3855-7526-6BB377871333}"/>
              </a:ext>
            </a:extLst>
          </p:cNvPr>
          <p:cNvSpPr/>
          <p:nvPr/>
        </p:nvSpPr>
        <p:spPr>
          <a:xfrm>
            <a:off x="662167" y="1162093"/>
            <a:ext cx="523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600" dirty="0"/>
              <a:t>ξ</a:t>
            </a:r>
            <a:endParaRPr lang="en-GB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D0D5C3-9533-F2B4-F5E1-A22FE0BE7662}"/>
              </a:ext>
            </a:extLst>
          </p:cNvPr>
          <p:cNvSpPr txBox="1"/>
          <p:nvPr/>
        </p:nvSpPr>
        <p:spPr>
          <a:xfrm>
            <a:off x="4829261" y="3036786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DDF5D5-1A46-46DE-08E5-BE8CE76FEEF3}"/>
              </a:ext>
            </a:extLst>
          </p:cNvPr>
          <p:cNvSpPr txBox="1"/>
          <p:nvPr/>
        </p:nvSpPr>
        <p:spPr>
          <a:xfrm>
            <a:off x="6606481" y="2923659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88A953-EC6E-11A1-E230-30743DD32BF8}"/>
              </a:ext>
            </a:extLst>
          </p:cNvPr>
          <p:cNvSpPr txBox="1"/>
          <p:nvPr/>
        </p:nvSpPr>
        <p:spPr>
          <a:xfrm>
            <a:off x="2714419" y="2583689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7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A1A28CA7-1CE4-8D90-6F0B-2C0AAA062E2A}"/>
              </a:ext>
            </a:extLst>
          </p:cNvPr>
          <p:cNvSpPr txBox="1">
            <a:spLocks/>
          </p:cNvSpPr>
          <p:nvPr/>
        </p:nvSpPr>
        <p:spPr>
          <a:xfrm>
            <a:off x="390524" y="301116"/>
            <a:ext cx="9517063" cy="5805997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/>
              <a:t>How many members are there in total?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5">
                <a:extLst>
                  <a:ext uri="{FF2B5EF4-FFF2-40B4-BE49-F238E27FC236}">
                    <a16:creationId xmlns:a16="http://schemas.microsoft.com/office/drawing/2014/main" id="{116D9D4F-E3AD-688C-0E52-26900A14FED1}"/>
                  </a:ext>
                </a:extLst>
              </p:cNvPr>
              <p:cNvSpPr/>
              <p:nvPr/>
            </p:nvSpPr>
            <p:spPr>
              <a:xfrm>
                <a:off x="9507254" y="5173084"/>
                <a:ext cx="2486143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22</m:t>
                      </m:r>
                    </m:oMath>
                  </m:oMathPara>
                </a14:m>
                <a:endParaRPr lang="en-GB" sz="13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Rounded Rectangle 5">
                <a:extLst>
                  <a:ext uri="{FF2B5EF4-FFF2-40B4-BE49-F238E27FC236}">
                    <a16:creationId xmlns:a16="http://schemas.microsoft.com/office/drawing/2014/main" id="{116D9D4F-E3AD-688C-0E52-26900A14FE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7254" y="5173084"/>
                <a:ext cx="2486143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106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98F637-C99B-0320-4F10-40178B86B8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92E01F64-898D-93EA-5265-65B0F77C828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200" dirty="0"/>
              <a:t>The Venn diagram shows the members of a football club and a drama group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B602A01-4164-680F-DE69-5FB4ACB1AB9E}"/>
              </a:ext>
            </a:extLst>
          </p:cNvPr>
          <p:cNvGrpSpPr/>
          <p:nvPr/>
        </p:nvGrpSpPr>
        <p:grpSpPr>
          <a:xfrm>
            <a:off x="999783" y="1332388"/>
            <a:ext cx="8361192" cy="4014523"/>
            <a:chOff x="984738" y="958361"/>
            <a:chExt cx="8071338" cy="465992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7350127-FB0A-5A41-771C-DBA6D0BC52BD}"/>
                </a:ext>
              </a:extLst>
            </p:cNvPr>
            <p:cNvGrpSpPr/>
            <p:nvPr/>
          </p:nvGrpSpPr>
          <p:grpSpPr>
            <a:xfrm>
              <a:off x="1688123" y="1529861"/>
              <a:ext cx="6550270" cy="3499339"/>
              <a:chOff x="1406769" y="1310053"/>
              <a:chExt cx="6550270" cy="3499339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551E0E6-0BCA-BD30-A350-929B1CBF883D}"/>
                  </a:ext>
                </a:extLst>
              </p:cNvPr>
              <p:cNvSpPr/>
              <p:nvPr/>
            </p:nvSpPr>
            <p:spPr>
              <a:xfrm>
                <a:off x="1406769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097255BF-44D2-5E6F-542C-DB028AD24983}"/>
                  </a:ext>
                </a:extLst>
              </p:cNvPr>
              <p:cNvSpPr/>
              <p:nvPr/>
            </p:nvSpPr>
            <p:spPr>
              <a:xfrm>
                <a:off x="3534508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D33F23A-278A-1657-FBE1-BE7B1BEC6998}"/>
                </a:ext>
              </a:extLst>
            </p:cNvPr>
            <p:cNvSpPr/>
            <p:nvPr/>
          </p:nvSpPr>
          <p:spPr>
            <a:xfrm>
              <a:off x="984738" y="958361"/>
              <a:ext cx="8071338" cy="465992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848A41F-1F82-1181-2AA7-4883E44C8970}"/>
              </a:ext>
            </a:extLst>
          </p:cNvPr>
          <p:cNvSpPr txBox="1"/>
          <p:nvPr/>
        </p:nvSpPr>
        <p:spPr>
          <a:xfrm>
            <a:off x="1188032" y="1569644"/>
            <a:ext cx="1401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b="1" dirty="0"/>
              <a:t>Football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6C99ED-EEAB-CB33-7AA0-0046321801F5}"/>
              </a:ext>
            </a:extLst>
          </p:cNvPr>
          <p:cNvSpPr txBox="1"/>
          <p:nvPr/>
        </p:nvSpPr>
        <p:spPr>
          <a:xfrm>
            <a:off x="8021682" y="1569644"/>
            <a:ext cx="1178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b="1" dirty="0"/>
              <a:t>Drama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6905B8-4506-4B98-5862-C7EDE4C60E01}"/>
              </a:ext>
            </a:extLst>
          </p:cNvPr>
          <p:cNvSpPr txBox="1"/>
          <p:nvPr/>
        </p:nvSpPr>
        <p:spPr>
          <a:xfrm>
            <a:off x="8465046" y="4538831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6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F2DA2A-2422-B89A-B090-02AD32DBCB2B}"/>
              </a:ext>
            </a:extLst>
          </p:cNvPr>
          <p:cNvSpPr/>
          <p:nvPr/>
        </p:nvSpPr>
        <p:spPr>
          <a:xfrm>
            <a:off x="662167" y="1162093"/>
            <a:ext cx="523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600" dirty="0"/>
              <a:t>ξ</a:t>
            </a:r>
            <a:endParaRPr lang="en-GB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4EE6BB-89AB-7448-E81C-BCF5224EB086}"/>
              </a:ext>
            </a:extLst>
          </p:cNvPr>
          <p:cNvSpPr txBox="1"/>
          <p:nvPr/>
        </p:nvSpPr>
        <p:spPr>
          <a:xfrm>
            <a:off x="4829261" y="3036786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1AEBB5-C6A3-B151-948A-5EB219289EBF}"/>
              </a:ext>
            </a:extLst>
          </p:cNvPr>
          <p:cNvSpPr txBox="1"/>
          <p:nvPr/>
        </p:nvSpPr>
        <p:spPr>
          <a:xfrm>
            <a:off x="6606481" y="2923659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2D0501-5F30-6A66-52E5-8D637094D90A}"/>
              </a:ext>
            </a:extLst>
          </p:cNvPr>
          <p:cNvSpPr txBox="1"/>
          <p:nvPr/>
        </p:nvSpPr>
        <p:spPr>
          <a:xfrm>
            <a:off x="2714419" y="2583689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7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95D8BEFF-0980-D665-F153-FD2F239AFE7A}"/>
              </a:ext>
            </a:extLst>
          </p:cNvPr>
          <p:cNvSpPr txBox="1">
            <a:spLocks/>
          </p:cNvSpPr>
          <p:nvPr/>
        </p:nvSpPr>
        <p:spPr>
          <a:xfrm>
            <a:off x="390524" y="301116"/>
            <a:ext cx="9517063" cy="5805997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/>
              <a:t>How many members are in the football club?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5">
                <a:extLst>
                  <a:ext uri="{FF2B5EF4-FFF2-40B4-BE49-F238E27FC236}">
                    <a16:creationId xmlns:a16="http://schemas.microsoft.com/office/drawing/2014/main" id="{09D8D455-EB64-E1C5-A9AC-8B8DB2A14C0C}"/>
                  </a:ext>
                </a:extLst>
              </p:cNvPr>
              <p:cNvSpPr/>
              <p:nvPr/>
            </p:nvSpPr>
            <p:spPr>
              <a:xfrm>
                <a:off x="9507254" y="5173084"/>
                <a:ext cx="2486143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GB" sz="13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Rounded Rectangle 5">
                <a:extLst>
                  <a:ext uri="{FF2B5EF4-FFF2-40B4-BE49-F238E27FC236}">
                    <a16:creationId xmlns:a16="http://schemas.microsoft.com/office/drawing/2014/main" id="{09D8D455-EB64-E1C5-A9AC-8B8DB2A14C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7254" y="5173084"/>
                <a:ext cx="2486143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569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9DB782-0F78-6D85-8F77-C63E116AF0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5F67CCCB-D8D0-9D99-70C3-714FCF57C41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200" dirty="0"/>
              <a:t>The Venn diagram shows the members of a football club and a drama group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D796D40-50B1-B4C3-AB20-61A8453C8EE3}"/>
              </a:ext>
            </a:extLst>
          </p:cNvPr>
          <p:cNvGrpSpPr/>
          <p:nvPr/>
        </p:nvGrpSpPr>
        <p:grpSpPr>
          <a:xfrm>
            <a:off x="999783" y="1332388"/>
            <a:ext cx="8361192" cy="4014523"/>
            <a:chOff x="984738" y="958361"/>
            <a:chExt cx="8071338" cy="465992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C278E12-3FC1-5687-A38C-5A1E82478741}"/>
                </a:ext>
              </a:extLst>
            </p:cNvPr>
            <p:cNvGrpSpPr/>
            <p:nvPr/>
          </p:nvGrpSpPr>
          <p:grpSpPr>
            <a:xfrm>
              <a:off x="1688123" y="1529861"/>
              <a:ext cx="6550270" cy="3499339"/>
              <a:chOff x="1406769" y="1310053"/>
              <a:chExt cx="6550270" cy="3499339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773BCB6-F201-50B4-4D3C-84429529E6E4}"/>
                  </a:ext>
                </a:extLst>
              </p:cNvPr>
              <p:cNvSpPr/>
              <p:nvPr/>
            </p:nvSpPr>
            <p:spPr>
              <a:xfrm>
                <a:off x="1406769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5B10721B-32FF-D565-2E42-7D399EEE9CE3}"/>
                  </a:ext>
                </a:extLst>
              </p:cNvPr>
              <p:cNvSpPr/>
              <p:nvPr/>
            </p:nvSpPr>
            <p:spPr>
              <a:xfrm>
                <a:off x="3534508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3A30BA8-0819-F035-7D7D-5B7E77D1A31F}"/>
                </a:ext>
              </a:extLst>
            </p:cNvPr>
            <p:cNvSpPr/>
            <p:nvPr/>
          </p:nvSpPr>
          <p:spPr>
            <a:xfrm>
              <a:off x="984738" y="958361"/>
              <a:ext cx="8071338" cy="465992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BA59D16-C1FE-36FE-BFCB-99DBD4031D63}"/>
              </a:ext>
            </a:extLst>
          </p:cNvPr>
          <p:cNvSpPr txBox="1"/>
          <p:nvPr/>
        </p:nvSpPr>
        <p:spPr>
          <a:xfrm>
            <a:off x="1188032" y="1569644"/>
            <a:ext cx="1401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b="1" dirty="0"/>
              <a:t>Football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20CB75-F593-6126-02A8-96B17FFC10ED}"/>
              </a:ext>
            </a:extLst>
          </p:cNvPr>
          <p:cNvSpPr txBox="1"/>
          <p:nvPr/>
        </p:nvSpPr>
        <p:spPr>
          <a:xfrm>
            <a:off x="8021682" y="1569644"/>
            <a:ext cx="1178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b="1" dirty="0"/>
              <a:t>Drama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FCCC7E-8DBF-9480-E10B-374E9218883B}"/>
              </a:ext>
            </a:extLst>
          </p:cNvPr>
          <p:cNvSpPr txBox="1"/>
          <p:nvPr/>
        </p:nvSpPr>
        <p:spPr>
          <a:xfrm>
            <a:off x="8465046" y="4538831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6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9E18C2-01E3-2D0B-1622-FC46EBAC3323}"/>
              </a:ext>
            </a:extLst>
          </p:cNvPr>
          <p:cNvSpPr/>
          <p:nvPr/>
        </p:nvSpPr>
        <p:spPr>
          <a:xfrm>
            <a:off x="662167" y="1162093"/>
            <a:ext cx="523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600" dirty="0"/>
              <a:t>ξ</a:t>
            </a:r>
            <a:endParaRPr lang="en-GB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E160C9-7015-C3B9-C2C0-AD99CC811876}"/>
              </a:ext>
            </a:extLst>
          </p:cNvPr>
          <p:cNvSpPr txBox="1"/>
          <p:nvPr/>
        </p:nvSpPr>
        <p:spPr>
          <a:xfrm>
            <a:off x="4829261" y="3036786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0B30D4-70B5-98C7-D0F3-C849548EFED1}"/>
              </a:ext>
            </a:extLst>
          </p:cNvPr>
          <p:cNvSpPr txBox="1"/>
          <p:nvPr/>
        </p:nvSpPr>
        <p:spPr>
          <a:xfrm>
            <a:off x="6606481" y="2923659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3DCF4C-8692-DEE9-C835-FB53D3F7E5E5}"/>
              </a:ext>
            </a:extLst>
          </p:cNvPr>
          <p:cNvSpPr txBox="1"/>
          <p:nvPr/>
        </p:nvSpPr>
        <p:spPr>
          <a:xfrm>
            <a:off x="2714419" y="2583689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7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1C66E1D9-408C-DECF-26FA-4D09471036E4}"/>
              </a:ext>
            </a:extLst>
          </p:cNvPr>
          <p:cNvSpPr txBox="1">
            <a:spLocks/>
          </p:cNvSpPr>
          <p:nvPr/>
        </p:nvSpPr>
        <p:spPr>
          <a:xfrm>
            <a:off x="390524" y="301116"/>
            <a:ext cx="9517063" cy="5805997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/>
              <a:t>How many members are not in the drama group?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5">
                <a:extLst>
                  <a:ext uri="{FF2B5EF4-FFF2-40B4-BE49-F238E27FC236}">
                    <a16:creationId xmlns:a16="http://schemas.microsoft.com/office/drawing/2014/main" id="{45058C8D-888A-B9D5-0430-77E3EAE9ADE0}"/>
                  </a:ext>
                </a:extLst>
              </p:cNvPr>
              <p:cNvSpPr/>
              <p:nvPr/>
            </p:nvSpPr>
            <p:spPr>
              <a:xfrm>
                <a:off x="9507254" y="5173084"/>
                <a:ext cx="2486143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en-GB" sz="13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Rounded Rectangle 5">
                <a:extLst>
                  <a:ext uri="{FF2B5EF4-FFF2-40B4-BE49-F238E27FC236}">
                    <a16:creationId xmlns:a16="http://schemas.microsoft.com/office/drawing/2014/main" id="{45058C8D-888A-B9D5-0430-77E3EAE9AD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7254" y="5173084"/>
                <a:ext cx="2486143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515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1040F4-A5FD-9EA4-96E9-05E2A68B27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B6FE1F45-4A25-E1BA-9682-2CAB279506E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200" dirty="0"/>
              <a:t>The Venn diagram shows the members of a football club and a drama group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D391E7F-CDEE-F60F-8BB7-BFE22A312F65}"/>
              </a:ext>
            </a:extLst>
          </p:cNvPr>
          <p:cNvGrpSpPr/>
          <p:nvPr/>
        </p:nvGrpSpPr>
        <p:grpSpPr>
          <a:xfrm>
            <a:off x="999783" y="1332388"/>
            <a:ext cx="8361192" cy="4014523"/>
            <a:chOff x="984738" y="958361"/>
            <a:chExt cx="8071338" cy="465992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EBBC3FF-EB3D-03DD-7B40-02CEEE1F4DBA}"/>
                </a:ext>
              </a:extLst>
            </p:cNvPr>
            <p:cNvGrpSpPr/>
            <p:nvPr/>
          </p:nvGrpSpPr>
          <p:grpSpPr>
            <a:xfrm>
              <a:off x="1688123" y="1529861"/>
              <a:ext cx="6550270" cy="3499339"/>
              <a:chOff x="1406769" y="1310053"/>
              <a:chExt cx="6550270" cy="3499339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98693317-895E-1120-BDEE-D79445BF4CA6}"/>
                  </a:ext>
                </a:extLst>
              </p:cNvPr>
              <p:cNvSpPr/>
              <p:nvPr/>
            </p:nvSpPr>
            <p:spPr>
              <a:xfrm>
                <a:off x="1406769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2C80690-6F80-2C8C-BB52-C106C92F8100}"/>
                  </a:ext>
                </a:extLst>
              </p:cNvPr>
              <p:cNvSpPr/>
              <p:nvPr/>
            </p:nvSpPr>
            <p:spPr>
              <a:xfrm>
                <a:off x="3534508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D46C88D-471A-ADFD-C65D-49B5E02BD297}"/>
                </a:ext>
              </a:extLst>
            </p:cNvPr>
            <p:cNvSpPr/>
            <p:nvPr/>
          </p:nvSpPr>
          <p:spPr>
            <a:xfrm>
              <a:off x="984738" y="958361"/>
              <a:ext cx="8071338" cy="465992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B8EC7F0-AE3D-A140-263C-4AD90B848E03}"/>
              </a:ext>
            </a:extLst>
          </p:cNvPr>
          <p:cNvSpPr txBox="1"/>
          <p:nvPr/>
        </p:nvSpPr>
        <p:spPr>
          <a:xfrm>
            <a:off x="1188032" y="1569644"/>
            <a:ext cx="1401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b="1" dirty="0"/>
              <a:t>Football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068584-4F2D-9426-9F51-7469EBACC938}"/>
              </a:ext>
            </a:extLst>
          </p:cNvPr>
          <p:cNvSpPr txBox="1"/>
          <p:nvPr/>
        </p:nvSpPr>
        <p:spPr>
          <a:xfrm>
            <a:off x="8021682" y="1569644"/>
            <a:ext cx="1178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b="1" dirty="0"/>
              <a:t>Drama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A5106B-AF80-E03A-75E8-0092F6ADE1BC}"/>
              </a:ext>
            </a:extLst>
          </p:cNvPr>
          <p:cNvSpPr txBox="1"/>
          <p:nvPr/>
        </p:nvSpPr>
        <p:spPr>
          <a:xfrm>
            <a:off x="8465046" y="4538831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6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124A1A-502F-1EB7-3DDA-29086646C439}"/>
              </a:ext>
            </a:extLst>
          </p:cNvPr>
          <p:cNvSpPr/>
          <p:nvPr/>
        </p:nvSpPr>
        <p:spPr>
          <a:xfrm>
            <a:off x="662167" y="1162093"/>
            <a:ext cx="523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600" dirty="0"/>
              <a:t>ξ</a:t>
            </a:r>
            <a:endParaRPr lang="en-GB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C541B4-61B2-2597-3F3A-7ACE1E8941B7}"/>
              </a:ext>
            </a:extLst>
          </p:cNvPr>
          <p:cNvSpPr txBox="1"/>
          <p:nvPr/>
        </p:nvSpPr>
        <p:spPr>
          <a:xfrm>
            <a:off x="4829261" y="3036786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EA6A44-B8EE-30E2-9B8C-A1E22649E830}"/>
              </a:ext>
            </a:extLst>
          </p:cNvPr>
          <p:cNvSpPr txBox="1"/>
          <p:nvPr/>
        </p:nvSpPr>
        <p:spPr>
          <a:xfrm>
            <a:off x="6606481" y="2923659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B4FA3D-0C60-05CC-C565-C09C4E4E53EE}"/>
              </a:ext>
            </a:extLst>
          </p:cNvPr>
          <p:cNvSpPr txBox="1"/>
          <p:nvPr/>
        </p:nvSpPr>
        <p:spPr>
          <a:xfrm>
            <a:off x="2714419" y="2583689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7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8DEE7F55-13C4-845C-C850-9BD29C258B9B}"/>
              </a:ext>
            </a:extLst>
          </p:cNvPr>
          <p:cNvSpPr txBox="1">
            <a:spLocks/>
          </p:cNvSpPr>
          <p:nvPr/>
        </p:nvSpPr>
        <p:spPr>
          <a:xfrm>
            <a:off x="390524" y="301116"/>
            <a:ext cx="9517063" cy="5805997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/>
              <a:t>Tim says “most people play football”, is he correct?</a:t>
            </a:r>
          </a:p>
        </p:txBody>
      </p:sp>
      <p:sp>
        <p:nvSpPr>
          <p:cNvPr id="18" name="Rounded Rectangle 5">
            <a:extLst>
              <a:ext uri="{FF2B5EF4-FFF2-40B4-BE49-F238E27FC236}">
                <a16:creationId xmlns:a16="http://schemas.microsoft.com/office/drawing/2014/main" id="{4B6139B9-6921-E081-BE7C-ED514B350DFA}"/>
              </a:ext>
            </a:extLst>
          </p:cNvPr>
          <p:cNvSpPr/>
          <p:nvPr/>
        </p:nvSpPr>
        <p:spPr>
          <a:xfrm>
            <a:off x="9507254" y="5173084"/>
            <a:ext cx="2486143" cy="156212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800" b="0" dirty="0">
                <a:solidFill>
                  <a:srgbClr val="FF0000"/>
                </a:solidFill>
              </a:rPr>
              <a:t>Yes</a:t>
            </a:r>
            <a:endParaRPr lang="en-GB" sz="13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48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DE MASTER" id="{888CD16D-33FE-406C-86A9-0E15D4EA783D}" vid="{8361A4B2-06DB-47D9-984A-70FCED48019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New PowerPoint</Template>
  <TotalTime>58</TotalTime>
  <Words>425</Words>
  <Application>Microsoft Office PowerPoint</Application>
  <PresentationFormat>Widescreen</PresentationFormat>
  <Paragraphs>152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Aptos</vt:lpstr>
      <vt:lpstr>Arial</vt:lpstr>
      <vt:lpstr>Cambria Math</vt:lpstr>
      <vt:lpstr>1_Office Theme</vt:lpstr>
      <vt:lpstr>Venn Diagrams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3</cp:revision>
  <dcterms:created xsi:type="dcterms:W3CDTF">2026-03-25T13:13:24Z</dcterms:created>
  <dcterms:modified xsi:type="dcterms:W3CDTF">2026-05-22T08:08:10Z</dcterms:modified>
</cp:coreProperties>
</file>