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23"/>
  </p:notesMasterIdLst>
  <p:sldIdLst>
    <p:sldId id="262" r:id="rId2"/>
    <p:sldId id="264" r:id="rId3"/>
    <p:sldId id="280" r:id="rId4"/>
    <p:sldId id="281" r:id="rId5"/>
    <p:sldId id="282" r:id="rId6"/>
    <p:sldId id="263" r:id="rId7"/>
    <p:sldId id="266" r:id="rId8"/>
    <p:sldId id="265" r:id="rId9"/>
    <p:sldId id="276" r:id="rId10"/>
    <p:sldId id="278" r:id="rId11"/>
    <p:sldId id="279" r:id="rId12"/>
    <p:sldId id="277" r:id="rId13"/>
    <p:sldId id="267" r:id="rId14"/>
    <p:sldId id="268" r:id="rId15"/>
    <p:sldId id="269" r:id="rId16"/>
    <p:sldId id="270" r:id="rId17"/>
    <p:sldId id="271" r:id="rId18"/>
    <p:sldId id="272" r:id="rId19"/>
    <p:sldId id="274" r:id="rId20"/>
    <p:sldId id="273" r:id="rId21"/>
    <p:sldId id="275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4C7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97" autoAdjust="0"/>
    <p:restoredTop sz="94660"/>
  </p:normalViewPr>
  <p:slideViewPr>
    <p:cSldViewPr snapToGrid="0">
      <p:cViewPr varScale="1">
        <p:scale>
          <a:sx n="59" d="100"/>
          <a:sy n="59" d="100"/>
        </p:scale>
        <p:origin x="888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r Potter" userId="24ad2ef8db5e8a45" providerId="LiveId" clId="{10AB9FE2-9012-46EF-B18A-C87D5526F6EE}"/>
    <pc:docChg chg="undo custSel addSld delSld modSld sldOrd">
      <pc:chgData name="Christopher Potter" userId="24ad2ef8db5e8a45" providerId="LiveId" clId="{10AB9FE2-9012-46EF-B18A-C87D5526F6EE}" dt="2026-09-23T10:09:23.479" v="1884"/>
      <pc:docMkLst>
        <pc:docMk/>
      </pc:docMkLst>
      <pc:sldChg chg="modSp mod setBg">
        <pc:chgData name="Christopher Potter" userId="24ad2ef8db5e8a45" providerId="LiveId" clId="{10AB9FE2-9012-46EF-B18A-C87D5526F6EE}" dt="2026-09-22T11:19:27.610" v="1817"/>
        <pc:sldMkLst>
          <pc:docMk/>
          <pc:sldMk cId="1083552615" sldId="262"/>
        </pc:sldMkLst>
        <pc:spChg chg="mod">
          <ac:chgData name="Christopher Potter" userId="24ad2ef8db5e8a45" providerId="LiveId" clId="{10AB9FE2-9012-46EF-B18A-C87D5526F6EE}" dt="2026-09-22T11:19:23.691" v="1816" actId="20577"/>
          <ac:spMkLst>
            <pc:docMk/>
            <pc:sldMk cId="1083552615" sldId="262"/>
            <ac:spMk id="2" creationId="{268718E5-D4A8-2C96-C6A3-B94F3571C4F8}"/>
          </ac:spMkLst>
        </pc:spChg>
      </pc:sldChg>
      <pc:sldChg chg="delSp modSp mod ord">
        <pc:chgData name="Christopher Potter" userId="24ad2ef8db5e8a45" providerId="LiveId" clId="{10AB9FE2-9012-46EF-B18A-C87D5526F6EE}" dt="2026-09-09T14:03:34.327" v="257"/>
        <pc:sldMkLst>
          <pc:docMk/>
          <pc:sldMk cId="2091781012" sldId="263"/>
        </pc:sldMkLst>
        <pc:spChg chg="mod">
          <ac:chgData name="Christopher Potter" userId="24ad2ef8db5e8a45" providerId="LiveId" clId="{10AB9FE2-9012-46EF-B18A-C87D5526F6EE}" dt="2026-09-09T13:56:32.707" v="232" actId="6549"/>
          <ac:spMkLst>
            <pc:docMk/>
            <pc:sldMk cId="2091781012" sldId="263"/>
            <ac:spMk id="2" creationId="{3DA273C3-13E8-DCAA-6AAE-1E808195E57B}"/>
          </ac:spMkLst>
        </pc:spChg>
        <pc:spChg chg="mod">
          <ac:chgData name="Christopher Potter" userId="24ad2ef8db5e8a45" providerId="LiveId" clId="{10AB9FE2-9012-46EF-B18A-C87D5526F6EE}" dt="2026-09-09T13:57:12.066" v="240" actId="6549"/>
          <ac:spMkLst>
            <pc:docMk/>
            <pc:sldMk cId="2091781012" sldId="263"/>
            <ac:spMk id="3" creationId="{59C67E23-B462-870D-6D4B-7F8B0A059A0A}"/>
          </ac:spMkLst>
        </pc:spChg>
      </pc:sldChg>
      <pc:sldChg chg="addSp delSp modSp add mod ord delAnim modAnim">
        <pc:chgData name="Christopher Potter" userId="24ad2ef8db5e8a45" providerId="LiveId" clId="{10AB9FE2-9012-46EF-B18A-C87D5526F6EE}" dt="2026-09-22T11:13:47.277" v="1808" actId="20577"/>
        <pc:sldMkLst>
          <pc:docMk/>
          <pc:sldMk cId="3107348549" sldId="264"/>
        </pc:sldMkLst>
        <pc:spChg chg="mod">
          <ac:chgData name="Christopher Potter" userId="24ad2ef8db5e8a45" providerId="LiveId" clId="{10AB9FE2-9012-46EF-B18A-C87D5526F6EE}" dt="2026-09-22T11:13:47.277" v="1808" actId="20577"/>
          <ac:spMkLst>
            <pc:docMk/>
            <pc:sldMk cId="3107348549" sldId="264"/>
            <ac:spMk id="2" creationId="{9D4624BB-2BBF-8660-FFCD-FEF74EAA9D8A}"/>
          </ac:spMkLst>
        </pc:spChg>
        <pc:spChg chg="add mod">
          <ac:chgData name="Christopher Potter" userId="24ad2ef8db5e8a45" providerId="LiveId" clId="{10AB9FE2-9012-46EF-B18A-C87D5526F6EE}" dt="2026-09-09T13:53:52.866" v="195" actId="6549"/>
          <ac:spMkLst>
            <pc:docMk/>
            <pc:sldMk cId="3107348549" sldId="264"/>
            <ac:spMk id="4" creationId="{EB31ED8C-50EF-D258-72A8-BBBBF3C57C71}"/>
          </ac:spMkLst>
        </pc:spChg>
      </pc:sldChg>
      <pc:sldChg chg="addSp delSp modSp add mod">
        <pc:chgData name="Christopher Potter" userId="24ad2ef8db5e8a45" providerId="LiveId" clId="{10AB9FE2-9012-46EF-B18A-C87D5526F6EE}" dt="2026-09-23T10:06:42.872" v="1820" actId="22"/>
        <pc:sldMkLst>
          <pc:docMk/>
          <pc:sldMk cId="63608904" sldId="265"/>
        </pc:sldMkLst>
        <pc:spChg chg="mod">
          <ac:chgData name="Christopher Potter" userId="24ad2ef8db5e8a45" providerId="LiveId" clId="{10AB9FE2-9012-46EF-B18A-C87D5526F6EE}" dt="2026-09-09T13:56:29.928" v="230" actId="6549"/>
          <ac:spMkLst>
            <pc:docMk/>
            <pc:sldMk cId="63608904" sldId="265"/>
            <ac:spMk id="2" creationId="{D79A6C25-5DED-4792-0343-35CEF14AF65A}"/>
          </ac:spMkLst>
        </pc:spChg>
        <pc:spChg chg="mod">
          <ac:chgData name="Christopher Potter" userId="24ad2ef8db5e8a45" providerId="LiveId" clId="{10AB9FE2-9012-46EF-B18A-C87D5526F6EE}" dt="2026-09-09T13:57:24.742" v="242" actId="20577"/>
          <ac:spMkLst>
            <pc:docMk/>
            <pc:sldMk cId="63608904" sldId="265"/>
            <ac:spMk id="3" creationId="{D5342D30-AC11-E99F-4276-AE6EBD058247}"/>
          </ac:spMkLst>
        </pc:spChg>
        <pc:picChg chg="add">
          <ac:chgData name="Christopher Potter" userId="24ad2ef8db5e8a45" providerId="LiveId" clId="{10AB9FE2-9012-46EF-B18A-C87D5526F6EE}" dt="2026-09-23T10:06:42.872" v="1820" actId="22"/>
          <ac:picMkLst>
            <pc:docMk/>
            <pc:sldMk cId="63608904" sldId="265"/>
            <ac:picMk id="5" creationId="{E122C53F-D569-C5C5-19D0-A4F99711E920}"/>
          </ac:picMkLst>
        </pc:picChg>
        <pc:picChg chg="del">
          <ac:chgData name="Christopher Potter" userId="24ad2ef8db5e8a45" providerId="LiveId" clId="{10AB9FE2-9012-46EF-B18A-C87D5526F6EE}" dt="2026-09-23T10:06:38.598" v="1819" actId="478"/>
          <ac:picMkLst>
            <pc:docMk/>
            <pc:sldMk cId="63608904" sldId="265"/>
            <ac:picMk id="1026" creationId="{0FDAB9D9-0DDA-9BD8-093D-F7D7606A9E6F}"/>
          </ac:picMkLst>
        </pc:picChg>
      </pc:sldChg>
      <pc:sldChg chg="modSp add">
        <pc:chgData name="Christopher Potter" userId="24ad2ef8db5e8a45" providerId="LiveId" clId="{10AB9FE2-9012-46EF-B18A-C87D5526F6EE}" dt="2026-09-09T13:58:31.141" v="255" actId="20577"/>
        <pc:sldMkLst>
          <pc:docMk/>
          <pc:sldMk cId="988985491" sldId="266"/>
        </pc:sldMkLst>
        <pc:spChg chg="mod">
          <ac:chgData name="Christopher Potter" userId="24ad2ef8db5e8a45" providerId="LiveId" clId="{10AB9FE2-9012-46EF-B18A-C87D5526F6EE}" dt="2026-09-09T13:58:13.676" v="248" actId="20577"/>
          <ac:spMkLst>
            <pc:docMk/>
            <pc:sldMk cId="988985491" sldId="266"/>
            <ac:spMk id="2" creationId="{D298F4F0-0902-62D0-670A-C5B0AF94F081}"/>
          </ac:spMkLst>
        </pc:spChg>
        <pc:spChg chg="mod">
          <ac:chgData name="Christopher Potter" userId="24ad2ef8db5e8a45" providerId="LiveId" clId="{10AB9FE2-9012-46EF-B18A-C87D5526F6EE}" dt="2026-09-09T13:58:31.141" v="255" actId="20577"/>
          <ac:spMkLst>
            <pc:docMk/>
            <pc:sldMk cId="988985491" sldId="266"/>
            <ac:spMk id="3" creationId="{194307A0-95CC-1628-F762-981597F4F1EE}"/>
          </ac:spMkLst>
        </pc:spChg>
      </pc:sldChg>
      <pc:sldChg chg="modSp add">
        <pc:chgData name="Christopher Potter" userId="24ad2ef8db5e8a45" providerId="LiveId" clId="{10AB9FE2-9012-46EF-B18A-C87D5526F6EE}" dt="2026-09-09T14:07:49.738" v="468" actId="20577"/>
        <pc:sldMkLst>
          <pc:docMk/>
          <pc:sldMk cId="4165999021" sldId="267"/>
        </pc:sldMkLst>
        <pc:spChg chg="mod">
          <ac:chgData name="Christopher Potter" userId="24ad2ef8db5e8a45" providerId="LiveId" clId="{10AB9FE2-9012-46EF-B18A-C87D5526F6EE}" dt="2026-09-09T14:07:24.187" v="459" actId="20577"/>
          <ac:spMkLst>
            <pc:docMk/>
            <pc:sldMk cId="4165999021" sldId="267"/>
            <ac:spMk id="2" creationId="{1BCECABB-086D-4681-556A-DC6C3AD263D2}"/>
          </ac:spMkLst>
        </pc:spChg>
        <pc:spChg chg="mod">
          <ac:chgData name="Christopher Potter" userId="24ad2ef8db5e8a45" providerId="LiveId" clId="{10AB9FE2-9012-46EF-B18A-C87D5526F6EE}" dt="2026-09-09T14:07:49.738" v="468" actId="20577"/>
          <ac:spMkLst>
            <pc:docMk/>
            <pc:sldMk cId="4165999021" sldId="267"/>
            <ac:spMk id="3" creationId="{0352B863-BD60-238F-D013-8B8723248580}"/>
          </ac:spMkLst>
        </pc:spChg>
      </pc:sldChg>
      <pc:sldChg chg="modSp add">
        <pc:chgData name="Christopher Potter" userId="24ad2ef8db5e8a45" providerId="LiveId" clId="{10AB9FE2-9012-46EF-B18A-C87D5526F6EE}" dt="2026-09-09T14:08:09.637" v="477" actId="20577"/>
        <pc:sldMkLst>
          <pc:docMk/>
          <pc:sldMk cId="1038614163" sldId="268"/>
        </pc:sldMkLst>
        <pc:spChg chg="mod">
          <ac:chgData name="Christopher Potter" userId="24ad2ef8db5e8a45" providerId="LiveId" clId="{10AB9FE2-9012-46EF-B18A-C87D5526F6EE}" dt="2026-09-09T14:07:08.101" v="456" actId="20577"/>
          <ac:spMkLst>
            <pc:docMk/>
            <pc:sldMk cId="1038614163" sldId="268"/>
            <ac:spMk id="2" creationId="{B5AC879C-13B8-47B1-AA9B-4AD3239D28A4}"/>
          </ac:spMkLst>
        </pc:spChg>
        <pc:spChg chg="mod">
          <ac:chgData name="Christopher Potter" userId="24ad2ef8db5e8a45" providerId="LiveId" clId="{10AB9FE2-9012-46EF-B18A-C87D5526F6EE}" dt="2026-09-09T14:08:09.637" v="477" actId="20577"/>
          <ac:spMkLst>
            <pc:docMk/>
            <pc:sldMk cId="1038614163" sldId="268"/>
            <ac:spMk id="3" creationId="{4F18B9CC-FDE7-4319-1D5D-83E99F869299}"/>
          </ac:spMkLst>
        </pc:spChg>
      </pc:sldChg>
      <pc:sldChg chg="modSp add">
        <pc:chgData name="Christopher Potter" userId="24ad2ef8db5e8a45" providerId="LiveId" clId="{10AB9FE2-9012-46EF-B18A-C87D5526F6EE}" dt="2026-09-09T14:18:50.998" v="575" actId="20577"/>
        <pc:sldMkLst>
          <pc:docMk/>
          <pc:sldMk cId="1291694358" sldId="269"/>
        </pc:sldMkLst>
        <pc:spChg chg="mod">
          <ac:chgData name="Christopher Potter" userId="24ad2ef8db5e8a45" providerId="LiveId" clId="{10AB9FE2-9012-46EF-B18A-C87D5526F6EE}" dt="2026-09-09T14:18:48.111" v="573" actId="20577"/>
          <ac:spMkLst>
            <pc:docMk/>
            <pc:sldMk cId="1291694358" sldId="269"/>
            <ac:spMk id="2" creationId="{4C83CB24-12D6-B309-B8D4-B5D4C3E68DBE}"/>
          </ac:spMkLst>
        </pc:spChg>
        <pc:spChg chg="mod">
          <ac:chgData name="Christopher Potter" userId="24ad2ef8db5e8a45" providerId="LiveId" clId="{10AB9FE2-9012-46EF-B18A-C87D5526F6EE}" dt="2026-09-09T14:18:50.998" v="575" actId="20577"/>
          <ac:spMkLst>
            <pc:docMk/>
            <pc:sldMk cId="1291694358" sldId="269"/>
            <ac:spMk id="3" creationId="{5A0C7E12-8926-01B3-7E20-E71371D4A8A7}"/>
          </ac:spMkLst>
        </pc:spChg>
      </pc:sldChg>
      <pc:sldChg chg="modSp add mod setBg">
        <pc:chgData name="Christopher Potter" userId="24ad2ef8db5e8a45" providerId="LiveId" clId="{10AB9FE2-9012-46EF-B18A-C87D5526F6EE}" dt="2026-09-23T10:09:23.479" v="1884"/>
        <pc:sldMkLst>
          <pc:docMk/>
          <pc:sldMk cId="2662651632" sldId="270"/>
        </pc:sldMkLst>
        <pc:spChg chg="mod">
          <ac:chgData name="Christopher Potter" userId="24ad2ef8db5e8a45" providerId="LiveId" clId="{10AB9FE2-9012-46EF-B18A-C87D5526F6EE}" dt="2026-09-23T10:09:17.605" v="1883" actId="20577"/>
          <ac:spMkLst>
            <pc:docMk/>
            <pc:sldMk cId="2662651632" sldId="270"/>
            <ac:spMk id="2" creationId="{22407981-A20A-BAAD-0A3E-2332D2503830}"/>
          </ac:spMkLst>
        </pc:spChg>
        <pc:spChg chg="mod">
          <ac:chgData name="Christopher Potter" userId="24ad2ef8db5e8a45" providerId="LiveId" clId="{10AB9FE2-9012-46EF-B18A-C87D5526F6EE}" dt="2026-09-23T10:08:48.165" v="1880" actId="6549"/>
          <ac:spMkLst>
            <pc:docMk/>
            <pc:sldMk cId="2662651632" sldId="270"/>
            <ac:spMk id="3" creationId="{9A556CE2-0C21-4F29-245D-21FA3E1F1064}"/>
          </ac:spMkLst>
        </pc:spChg>
      </pc:sldChg>
      <pc:sldChg chg="modSp add mod">
        <pc:chgData name="Christopher Potter" userId="24ad2ef8db5e8a45" providerId="LiveId" clId="{10AB9FE2-9012-46EF-B18A-C87D5526F6EE}" dt="2026-09-09T14:36:38.680" v="787" actId="20577"/>
        <pc:sldMkLst>
          <pc:docMk/>
          <pc:sldMk cId="1881517296" sldId="271"/>
        </pc:sldMkLst>
        <pc:spChg chg="mod">
          <ac:chgData name="Christopher Potter" userId="24ad2ef8db5e8a45" providerId="LiveId" clId="{10AB9FE2-9012-46EF-B18A-C87D5526F6EE}" dt="2026-09-09T14:36:08.159" v="784" actId="6549"/>
          <ac:spMkLst>
            <pc:docMk/>
            <pc:sldMk cId="1881517296" sldId="271"/>
            <ac:spMk id="2" creationId="{95D36EA2-D413-074B-3447-A91E11E324D0}"/>
          </ac:spMkLst>
        </pc:spChg>
        <pc:spChg chg="mod">
          <ac:chgData name="Christopher Potter" userId="24ad2ef8db5e8a45" providerId="LiveId" clId="{10AB9FE2-9012-46EF-B18A-C87D5526F6EE}" dt="2026-09-09T14:36:38.680" v="787" actId="20577"/>
          <ac:spMkLst>
            <pc:docMk/>
            <pc:sldMk cId="1881517296" sldId="271"/>
            <ac:spMk id="3" creationId="{5B39DCB7-A58A-D449-5869-F2D4BBE887E0}"/>
          </ac:spMkLst>
        </pc:spChg>
      </pc:sldChg>
      <pc:sldChg chg="modSp add mod">
        <pc:chgData name="Christopher Potter" userId="24ad2ef8db5e8a45" providerId="LiveId" clId="{10AB9FE2-9012-46EF-B18A-C87D5526F6EE}" dt="2026-09-09T14:59:26.452" v="1198" actId="6549"/>
        <pc:sldMkLst>
          <pc:docMk/>
          <pc:sldMk cId="4114409033" sldId="272"/>
        </pc:sldMkLst>
        <pc:spChg chg="mod">
          <ac:chgData name="Christopher Potter" userId="24ad2ef8db5e8a45" providerId="LiveId" clId="{10AB9FE2-9012-46EF-B18A-C87D5526F6EE}" dt="2026-09-09T14:59:18.460" v="1191" actId="6549"/>
          <ac:spMkLst>
            <pc:docMk/>
            <pc:sldMk cId="4114409033" sldId="272"/>
            <ac:spMk id="2" creationId="{FB3142E4-6411-8177-1CF8-8D826CF71CF8}"/>
          </ac:spMkLst>
        </pc:spChg>
        <pc:spChg chg="mod">
          <ac:chgData name="Christopher Potter" userId="24ad2ef8db5e8a45" providerId="LiveId" clId="{10AB9FE2-9012-46EF-B18A-C87D5526F6EE}" dt="2026-09-09T14:59:26.452" v="1198" actId="6549"/>
          <ac:spMkLst>
            <pc:docMk/>
            <pc:sldMk cId="4114409033" sldId="272"/>
            <ac:spMk id="3" creationId="{3BAD1D9A-C38F-D57A-C255-9BB6ADB962DC}"/>
          </ac:spMkLst>
        </pc:spChg>
      </pc:sldChg>
      <pc:sldChg chg="modSp add mod">
        <pc:chgData name="Christopher Potter" userId="24ad2ef8db5e8a45" providerId="LiveId" clId="{10AB9FE2-9012-46EF-B18A-C87D5526F6EE}" dt="2026-09-09T15:00:54.473" v="1270" actId="14100"/>
        <pc:sldMkLst>
          <pc:docMk/>
          <pc:sldMk cId="2483346913" sldId="273"/>
        </pc:sldMkLst>
        <pc:spChg chg="mod">
          <ac:chgData name="Christopher Potter" userId="24ad2ef8db5e8a45" providerId="LiveId" clId="{10AB9FE2-9012-46EF-B18A-C87D5526F6EE}" dt="2026-09-09T15:00:35.348" v="1257" actId="6549"/>
          <ac:spMkLst>
            <pc:docMk/>
            <pc:sldMk cId="2483346913" sldId="273"/>
            <ac:spMk id="2" creationId="{81793A81-C7D9-ECF9-D8AB-BD118224215F}"/>
          </ac:spMkLst>
        </pc:spChg>
        <pc:spChg chg="mod">
          <ac:chgData name="Christopher Potter" userId="24ad2ef8db5e8a45" providerId="LiveId" clId="{10AB9FE2-9012-46EF-B18A-C87D5526F6EE}" dt="2026-09-09T15:00:54.473" v="1270" actId="14100"/>
          <ac:spMkLst>
            <pc:docMk/>
            <pc:sldMk cId="2483346913" sldId="273"/>
            <ac:spMk id="3" creationId="{C74E1883-215C-4DDB-61D1-A7B9BB8BDCEE}"/>
          </ac:spMkLst>
        </pc:spChg>
      </pc:sldChg>
      <pc:sldChg chg="modSp add">
        <pc:chgData name="Christopher Potter" userId="24ad2ef8db5e8a45" providerId="LiveId" clId="{10AB9FE2-9012-46EF-B18A-C87D5526F6EE}" dt="2026-09-09T14:59:43.788" v="1214" actId="6549"/>
        <pc:sldMkLst>
          <pc:docMk/>
          <pc:sldMk cId="222826837" sldId="274"/>
        </pc:sldMkLst>
        <pc:spChg chg="mod">
          <ac:chgData name="Christopher Potter" userId="24ad2ef8db5e8a45" providerId="LiveId" clId="{10AB9FE2-9012-46EF-B18A-C87D5526F6EE}" dt="2026-09-09T14:59:36.820" v="1206" actId="20577"/>
          <ac:spMkLst>
            <pc:docMk/>
            <pc:sldMk cId="222826837" sldId="274"/>
            <ac:spMk id="2" creationId="{B0EC4410-B944-FD05-2D41-19C793A9762B}"/>
          </ac:spMkLst>
        </pc:spChg>
        <pc:spChg chg="mod">
          <ac:chgData name="Christopher Potter" userId="24ad2ef8db5e8a45" providerId="LiveId" clId="{10AB9FE2-9012-46EF-B18A-C87D5526F6EE}" dt="2026-09-09T14:59:43.788" v="1214" actId="6549"/>
          <ac:spMkLst>
            <pc:docMk/>
            <pc:sldMk cId="222826837" sldId="274"/>
            <ac:spMk id="3" creationId="{91F89455-524A-BC19-29B7-72E64DB8E518}"/>
          </ac:spMkLst>
        </pc:spChg>
      </pc:sldChg>
      <pc:sldChg chg="add">
        <pc:chgData name="Christopher Potter" userId="24ad2ef8db5e8a45" providerId="LiveId" clId="{10AB9FE2-9012-46EF-B18A-C87D5526F6EE}" dt="2026-09-09T14:59:56.797" v="1215" actId="2890"/>
        <pc:sldMkLst>
          <pc:docMk/>
          <pc:sldMk cId="3010774239" sldId="275"/>
        </pc:sldMkLst>
      </pc:sldChg>
      <pc:sldChg chg="modSp add">
        <pc:chgData name="Christopher Potter" userId="24ad2ef8db5e8a45" providerId="LiveId" clId="{10AB9FE2-9012-46EF-B18A-C87D5526F6EE}" dt="2026-09-22T10:58:29.050" v="1319" actId="20577"/>
        <pc:sldMkLst>
          <pc:docMk/>
          <pc:sldMk cId="3552980684" sldId="276"/>
        </pc:sldMkLst>
        <pc:spChg chg="mod">
          <ac:chgData name="Christopher Potter" userId="24ad2ef8db5e8a45" providerId="LiveId" clId="{10AB9FE2-9012-46EF-B18A-C87D5526F6EE}" dt="2026-09-22T10:58:01.104" v="1315" actId="20577"/>
          <ac:spMkLst>
            <pc:docMk/>
            <pc:sldMk cId="3552980684" sldId="276"/>
            <ac:spMk id="2" creationId="{1E23DCC5-8012-EE7B-53FD-D9235F5EB735}"/>
          </ac:spMkLst>
        </pc:spChg>
        <pc:spChg chg="mod">
          <ac:chgData name="Christopher Potter" userId="24ad2ef8db5e8a45" providerId="LiveId" clId="{10AB9FE2-9012-46EF-B18A-C87D5526F6EE}" dt="2026-09-22T10:58:29.050" v="1319" actId="20577"/>
          <ac:spMkLst>
            <pc:docMk/>
            <pc:sldMk cId="3552980684" sldId="276"/>
            <ac:spMk id="3" creationId="{E753F7CC-B5F5-94E3-8F25-757DEF3E379E}"/>
          </ac:spMkLst>
        </pc:spChg>
      </pc:sldChg>
      <pc:sldChg chg="modSp add mod">
        <pc:chgData name="Christopher Potter" userId="24ad2ef8db5e8a45" providerId="LiveId" clId="{10AB9FE2-9012-46EF-B18A-C87D5526F6EE}" dt="2026-09-22T11:05:15.240" v="1447" actId="20577"/>
        <pc:sldMkLst>
          <pc:docMk/>
          <pc:sldMk cId="774557323" sldId="277"/>
        </pc:sldMkLst>
        <pc:spChg chg="mod">
          <ac:chgData name="Christopher Potter" userId="24ad2ef8db5e8a45" providerId="LiveId" clId="{10AB9FE2-9012-46EF-B18A-C87D5526F6EE}" dt="2026-09-22T11:05:15.240" v="1447" actId="20577"/>
          <ac:spMkLst>
            <pc:docMk/>
            <pc:sldMk cId="774557323" sldId="277"/>
            <ac:spMk id="2" creationId="{0435784E-D492-DE0E-FAB5-CECEC5390523}"/>
          </ac:spMkLst>
        </pc:spChg>
        <pc:spChg chg="mod">
          <ac:chgData name="Christopher Potter" userId="24ad2ef8db5e8a45" providerId="LiveId" clId="{10AB9FE2-9012-46EF-B18A-C87D5526F6EE}" dt="2026-09-22T11:03:11.488" v="1437" actId="6549"/>
          <ac:spMkLst>
            <pc:docMk/>
            <pc:sldMk cId="774557323" sldId="277"/>
            <ac:spMk id="3" creationId="{664718A3-6A2E-28EB-950D-F2A6EFE71FBA}"/>
          </ac:spMkLst>
        </pc:spChg>
      </pc:sldChg>
      <pc:sldChg chg="modSp add mod">
        <pc:chgData name="Christopher Potter" userId="24ad2ef8db5e8a45" providerId="LiveId" clId="{10AB9FE2-9012-46EF-B18A-C87D5526F6EE}" dt="2026-09-22T11:08:06.872" v="1614" actId="20577"/>
        <pc:sldMkLst>
          <pc:docMk/>
          <pc:sldMk cId="4142070959" sldId="278"/>
        </pc:sldMkLst>
        <pc:spChg chg="mod">
          <ac:chgData name="Christopher Potter" userId="24ad2ef8db5e8a45" providerId="LiveId" clId="{10AB9FE2-9012-46EF-B18A-C87D5526F6EE}" dt="2026-09-22T11:08:06.872" v="1614" actId="20577"/>
          <ac:spMkLst>
            <pc:docMk/>
            <pc:sldMk cId="4142070959" sldId="278"/>
            <ac:spMk id="2" creationId="{79E238E3-6CB7-5322-EEAD-AE9086589134}"/>
          </ac:spMkLst>
        </pc:spChg>
        <pc:spChg chg="mod">
          <ac:chgData name="Christopher Potter" userId="24ad2ef8db5e8a45" providerId="LiveId" clId="{10AB9FE2-9012-46EF-B18A-C87D5526F6EE}" dt="2026-09-22T11:07:56.804" v="1611" actId="6549"/>
          <ac:spMkLst>
            <pc:docMk/>
            <pc:sldMk cId="4142070959" sldId="278"/>
            <ac:spMk id="3" creationId="{E6500059-6A69-D8C6-639C-0E918CF6A9DB}"/>
          </ac:spMkLst>
        </pc:spChg>
      </pc:sldChg>
      <pc:sldChg chg="modSp add ord">
        <pc:chgData name="Christopher Potter" userId="24ad2ef8db5e8a45" providerId="LiveId" clId="{10AB9FE2-9012-46EF-B18A-C87D5526F6EE}" dt="2026-09-22T11:09:50.387" v="1681"/>
        <pc:sldMkLst>
          <pc:docMk/>
          <pc:sldMk cId="298963673" sldId="279"/>
        </pc:sldMkLst>
        <pc:spChg chg="mod">
          <ac:chgData name="Christopher Potter" userId="24ad2ef8db5e8a45" providerId="LiveId" clId="{10AB9FE2-9012-46EF-B18A-C87D5526F6EE}" dt="2026-09-22T11:09:17.231" v="1668" actId="6549"/>
          <ac:spMkLst>
            <pc:docMk/>
            <pc:sldMk cId="298963673" sldId="279"/>
            <ac:spMk id="2" creationId="{8F978173-0332-B101-0BF4-CF96A3123B69}"/>
          </ac:spMkLst>
        </pc:spChg>
        <pc:spChg chg="mod">
          <ac:chgData name="Christopher Potter" userId="24ad2ef8db5e8a45" providerId="LiveId" clId="{10AB9FE2-9012-46EF-B18A-C87D5526F6EE}" dt="2026-09-22T11:09:42.111" v="1679" actId="20577"/>
          <ac:spMkLst>
            <pc:docMk/>
            <pc:sldMk cId="298963673" sldId="279"/>
            <ac:spMk id="3" creationId="{9609CBD1-17EC-95FA-479E-0ACCF4B33A23}"/>
          </ac:spMkLst>
        </pc:spChg>
      </pc:sldChg>
      <pc:sldChg chg="modSp add">
        <pc:chgData name="Christopher Potter" userId="24ad2ef8db5e8a45" providerId="LiveId" clId="{10AB9FE2-9012-46EF-B18A-C87D5526F6EE}" dt="2026-09-22T11:13:42.938" v="1805" actId="20577"/>
        <pc:sldMkLst>
          <pc:docMk/>
          <pc:sldMk cId="2472999712" sldId="280"/>
        </pc:sldMkLst>
        <pc:spChg chg="mod">
          <ac:chgData name="Christopher Potter" userId="24ad2ef8db5e8a45" providerId="LiveId" clId="{10AB9FE2-9012-46EF-B18A-C87D5526F6EE}" dt="2026-09-22T11:13:42.938" v="1805" actId="20577"/>
          <ac:spMkLst>
            <pc:docMk/>
            <pc:sldMk cId="2472999712" sldId="280"/>
            <ac:spMk id="2" creationId="{142A0A98-69E6-A48A-31B5-13C4D24D6553}"/>
          </ac:spMkLst>
        </pc:spChg>
        <pc:spChg chg="mod">
          <ac:chgData name="Christopher Potter" userId="24ad2ef8db5e8a45" providerId="LiveId" clId="{10AB9FE2-9012-46EF-B18A-C87D5526F6EE}" dt="2026-09-22T11:11:41.024" v="1731" actId="6549"/>
          <ac:spMkLst>
            <pc:docMk/>
            <pc:sldMk cId="2472999712" sldId="280"/>
            <ac:spMk id="4" creationId="{344CD20E-1E8E-92DF-1D7D-84A6A9C7BE57}"/>
          </ac:spMkLst>
        </pc:spChg>
      </pc:sldChg>
      <pc:sldChg chg="add del">
        <pc:chgData name="Christopher Potter" userId="24ad2ef8db5e8a45" providerId="LiveId" clId="{10AB9FE2-9012-46EF-B18A-C87D5526F6EE}" dt="2026-09-22T11:10:30.934" v="1683" actId="47"/>
        <pc:sldMkLst>
          <pc:docMk/>
          <pc:sldMk cId="4225288480" sldId="280"/>
        </pc:sldMkLst>
      </pc:sldChg>
      <pc:sldChg chg="modSp add ord">
        <pc:chgData name="Christopher Potter" userId="24ad2ef8db5e8a45" providerId="LiveId" clId="{10AB9FE2-9012-46EF-B18A-C87D5526F6EE}" dt="2026-09-22T11:13:39.843" v="1802" actId="404"/>
        <pc:sldMkLst>
          <pc:docMk/>
          <pc:sldMk cId="3964398776" sldId="281"/>
        </pc:sldMkLst>
        <pc:spChg chg="mod">
          <ac:chgData name="Christopher Potter" userId="24ad2ef8db5e8a45" providerId="LiveId" clId="{10AB9FE2-9012-46EF-B18A-C87D5526F6EE}" dt="2026-09-22T11:13:39.843" v="1802" actId="404"/>
          <ac:spMkLst>
            <pc:docMk/>
            <pc:sldMk cId="3964398776" sldId="281"/>
            <ac:spMk id="2" creationId="{75C2E0A8-5B09-DE0C-72E3-070DF8B54737}"/>
          </ac:spMkLst>
        </pc:spChg>
        <pc:spChg chg="mod">
          <ac:chgData name="Christopher Potter" userId="24ad2ef8db5e8a45" providerId="LiveId" clId="{10AB9FE2-9012-46EF-B18A-C87D5526F6EE}" dt="2026-09-22T11:12:48.025" v="1775" actId="6549"/>
          <ac:spMkLst>
            <pc:docMk/>
            <pc:sldMk cId="3964398776" sldId="281"/>
            <ac:spMk id="4" creationId="{C0B06B3A-8BD8-F6E9-A8FE-E8D1BD7A0263}"/>
          </ac:spMkLst>
        </pc:spChg>
      </pc:sldChg>
      <pc:sldChg chg="modSp add">
        <pc:chgData name="Christopher Potter" userId="24ad2ef8db5e8a45" providerId="LiveId" clId="{10AB9FE2-9012-46EF-B18A-C87D5526F6EE}" dt="2026-09-22T11:13:32.634" v="1798" actId="404"/>
        <pc:sldMkLst>
          <pc:docMk/>
          <pc:sldMk cId="1788170917" sldId="282"/>
        </pc:sldMkLst>
        <pc:spChg chg="mod">
          <ac:chgData name="Christopher Potter" userId="24ad2ef8db5e8a45" providerId="LiveId" clId="{10AB9FE2-9012-46EF-B18A-C87D5526F6EE}" dt="2026-09-22T11:13:32.634" v="1798" actId="404"/>
          <ac:spMkLst>
            <pc:docMk/>
            <pc:sldMk cId="1788170917" sldId="282"/>
            <ac:spMk id="2" creationId="{A37C7658-BF4F-5C03-DBA1-A1E3C3257173}"/>
          </ac:spMkLst>
        </pc:spChg>
        <pc:spChg chg="mod">
          <ac:chgData name="Christopher Potter" userId="24ad2ef8db5e8a45" providerId="LiveId" clId="{10AB9FE2-9012-46EF-B18A-C87D5526F6EE}" dt="2026-09-22T11:13:24.691" v="1794" actId="6549"/>
          <ac:spMkLst>
            <pc:docMk/>
            <pc:sldMk cId="1788170917" sldId="282"/>
            <ac:spMk id="4" creationId="{44296E8C-5BCC-9FC7-4E9C-3F96944DC27E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EBC10F-1B43-465D-B6CD-24CF866728E0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FE0754-FD39-49B7-AA14-74A52D78F7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74165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2F280E-2BDC-74F7-7B58-6E713917045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6000"/>
            </a:lvl1pPr>
          </a:lstStyle>
          <a:p>
            <a:r>
              <a:rPr lang="en-GB" dirty="0"/>
              <a:t>Title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CC140207-8B11-A892-77BE-9F534504D5F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 anchor="ctr"/>
          <a:lstStyle>
            <a:lvl1pPr algn="ctr">
              <a:buNone/>
              <a:defRPr/>
            </a:lvl1pPr>
          </a:lstStyle>
          <a:p>
            <a:r>
              <a:rPr lang="en-GB" dirty="0"/>
              <a:t>14 May 2026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24170D2-D74E-D83B-CBFB-93E474368C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24" t="24577" r="9438" b="36719"/>
          <a:stretch>
            <a:fillRect/>
          </a:stretch>
        </p:blipFill>
        <p:spPr>
          <a:xfrm>
            <a:off x="10131731" y="5687220"/>
            <a:ext cx="2060269" cy="9720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E3263C4-548B-467E-8646-9B49B60555EC}"/>
              </a:ext>
            </a:extLst>
          </p:cNvPr>
          <p:cNvSpPr txBox="1"/>
          <p:nvPr userDrawn="1"/>
        </p:nvSpPr>
        <p:spPr>
          <a:xfrm>
            <a:off x="10473260" y="6627168"/>
            <a:ext cx="171874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>
                <a:solidFill>
                  <a:schemeClr val="bg1">
                    <a:lumMod val="50000"/>
                  </a:schemeClr>
                </a:solidFill>
              </a:rPr>
              <a:t>© Southport Maths Tuition 2026</a:t>
            </a:r>
          </a:p>
        </p:txBody>
      </p:sp>
    </p:spTree>
    <p:extLst>
      <p:ext uri="{BB962C8B-B14F-4D97-AF65-F5344CB8AC3E}">
        <p14:creationId xmlns:p14="http://schemas.microsoft.com/office/powerpoint/2010/main" val="2897953667"/>
      </p:ext>
    </p:extLst>
  </p:cSld>
  <p:clrMapOvr>
    <a:masterClrMapping/>
  </p:clrMapOvr>
  <p:hf sldNum="0"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board">
    <p:bg>
      <p:bgPr>
        <a:solidFill>
          <a:srgbClr val="B4C7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67;p15">
            <a:extLst>
              <a:ext uri="{FF2B5EF4-FFF2-40B4-BE49-F238E27FC236}">
                <a16:creationId xmlns:a16="http://schemas.microsoft.com/office/drawing/2014/main" id="{216A9CF2-A779-45A9-8C8E-8C0F9FB4290E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l="7080" t="5525" b="4925"/>
          <a:stretch/>
        </p:blipFill>
        <p:spPr>
          <a:xfrm rot="-602986">
            <a:off x="10658419" y="210644"/>
            <a:ext cx="1248421" cy="702061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52;p13">
            <a:extLst>
              <a:ext uri="{FF2B5EF4-FFF2-40B4-BE49-F238E27FC236}">
                <a16:creationId xmlns:a16="http://schemas.microsoft.com/office/drawing/2014/main" id="{1491A7B0-ED52-4045-8D46-2525A57955E3}"/>
              </a:ext>
            </a:extLst>
          </p:cNvPr>
          <p:cNvSpPr/>
          <p:nvPr userDrawn="1"/>
        </p:nvSpPr>
        <p:spPr>
          <a:xfrm>
            <a:off x="390619" y="301840"/>
            <a:ext cx="9516863" cy="5805997"/>
          </a:xfrm>
          <a:prstGeom prst="rect">
            <a:avLst/>
          </a:prstGeom>
          <a:solidFill>
            <a:schemeClr val="bg1"/>
          </a:solidFill>
          <a:ln w="127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  <a:extLst>
              <a:ext uri="{C807C97D-BFC1-408E-A445-0C87EB9F89A2}">
                <ask:lineSketchStyleProps xmlns:ask="http://schemas.microsoft.com/office/drawing/2018/sketchyshapes" sd="981765707">
                  <a:custGeom>
                    <a:avLst/>
                    <a:gdLst>
                      <a:gd name="connsiteX0" fmla="*/ 0 w 8945400"/>
                      <a:gd name="connsiteY0" fmla="*/ 0 h 5859262"/>
                      <a:gd name="connsiteX1" fmla="*/ 688108 w 8945400"/>
                      <a:gd name="connsiteY1" fmla="*/ 0 h 5859262"/>
                      <a:gd name="connsiteX2" fmla="*/ 1555123 w 8945400"/>
                      <a:gd name="connsiteY2" fmla="*/ 0 h 5859262"/>
                      <a:gd name="connsiteX3" fmla="*/ 2064323 w 8945400"/>
                      <a:gd name="connsiteY3" fmla="*/ 0 h 5859262"/>
                      <a:gd name="connsiteX4" fmla="*/ 2662977 w 8945400"/>
                      <a:gd name="connsiteY4" fmla="*/ 0 h 5859262"/>
                      <a:gd name="connsiteX5" fmla="*/ 3351084 w 8945400"/>
                      <a:gd name="connsiteY5" fmla="*/ 0 h 5859262"/>
                      <a:gd name="connsiteX6" fmla="*/ 4128646 w 8945400"/>
                      <a:gd name="connsiteY6" fmla="*/ 0 h 5859262"/>
                      <a:gd name="connsiteX7" fmla="*/ 4906208 w 8945400"/>
                      <a:gd name="connsiteY7" fmla="*/ 0 h 5859262"/>
                      <a:gd name="connsiteX8" fmla="*/ 5325954 w 8945400"/>
                      <a:gd name="connsiteY8" fmla="*/ 0 h 5859262"/>
                      <a:gd name="connsiteX9" fmla="*/ 5924607 w 8945400"/>
                      <a:gd name="connsiteY9" fmla="*/ 0 h 5859262"/>
                      <a:gd name="connsiteX10" fmla="*/ 6702169 w 8945400"/>
                      <a:gd name="connsiteY10" fmla="*/ 0 h 5859262"/>
                      <a:gd name="connsiteX11" fmla="*/ 7569185 w 8945400"/>
                      <a:gd name="connsiteY11" fmla="*/ 0 h 5859262"/>
                      <a:gd name="connsiteX12" fmla="*/ 8945400 w 8945400"/>
                      <a:gd name="connsiteY12" fmla="*/ 0 h 5859262"/>
                      <a:gd name="connsiteX13" fmla="*/ 8945400 w 8945400"/>
                      <a:gd name="connsiteY13" fmla="*/ 533844 h 5859262"/>
                      <a:gd name="connsiteX14" fmla="*/ 8945400 w 8945400"/>
                      <a:gd name="connsiteY14" fmla="*/ 1009095 h 5859262"/>
                      <a:gd name="connsiteX15" fmla="*/ 8945400 w 8945400"/>
                      <a:gd name="connsiteY15" fmla="*/ 1660124 h 5859262"/>
                      <a:gd name="connsiteX16" fmla="*/ 8945400 w 8945400"/>
                      <a:gd name="connsiteY16" fmla="*/ 2311153 h 5859262"/>
                      <a:gd name="connsiteX17" fmla="*/ 8945400 w 8945400"/>
                      <a:gd name="connsiteY17" fmla="*/ 3020775 h 5859262"/>
                      <a:gd name="connsiteX18" fmla="*/ 8945400 w 8945400"/>
                      <a:gd name="connsiteY18" fmla="*/ 3496026 h 5859262"/>
                      <a:gd name="connsiteX19" fmla="*/ 8945400 w 8945400"/>
                      <a:gd name="connsiteY19" fmla="*/ 4205648 h 5859262"/>
                      <a:gd name="connsiteX20" fmla="*/ 8945400 w 8945400"/>
                      <a:gd name="connsiteY20" fmla="*/ 4798085 h 5859262"/>
                      <a:gd name="connsiteX21" fmla="*/ 8945400 w 8945400"/>
                      <a:gd name="connsiteY21" fmla="*/ 5273336 h 5859262"/>
                      <a:gd name="connsiteX22" fmla="*/ 8945400 w 8945400"/>
                      <a:gd name="connsiteY22" fmla="*/ 5859262 h 5859262"/>
                      <a:gd name="connsiteX23" fmla="*/ 8525654 w 8945400"/>
                      <a:gd name="connsiteY23" fmla="*/ 5859262 h 5859262"/>
                      <a:gd name="connsiteX24" fmla="*/ 8105909 w 8945400"/>
                      <a:gd name="connsiteY24" fmla="*/ 5859262 h 5859262"/>
                      <a:gd name="connsiteX25" fmla="*/ 7686163 w 8945400"/>
                      <a:gd name="connsiteY25" fmla="*/ 5859262 h 5859262"/>
                      <a:gd name="connsiteX26" fmla="*/ 6819147 w 8945400"/>
                      <a:gd name="connsiteY26" fmla="*/ 5859262 h 5859262"/>
                      <a:gd name="connsiteX27" fmla="*/ 6309948 w 8945400"/>
                      <a:gd name="connsiteY27" fmla="*/ 5859262 h 5859262"/>
                      <a:gd name="connsiteX28" fmla="*/ 5800748 w 8945400"/>
                      <a:gd name="connsiteY28" fmla="*/ 5859262 h 5859262"/>
                      <a:gd name="connsiteX29" fmla="*/ 5112640 w 8945400"/>
                      <a:gd name="connsiteY29" fmla="*/ 5859262 h 5859262"/>
                      <a:gd name="connsiteX30" fmla="*/ 4603440 w 8945400"/>
                      <a:gd name="connsiteY30" fmla="*/ 5859262 h 5859262"/>
                      <a:gd name="connsiteX31" fmla="*/ 4094241 w 8945400"/>
                      <a:gd name="connsiteY31" fmla="*/ 5859262 h 5859262"/>
                      <a:gd name="connsiteX32" fmla="*/ 3227225 w 8945400"/>
                      <a:gd name="connsiteY32" fmla="*/ 5859262 h 5859262"/>
                      <a:gd name="connsiteX33" fmla="*/ 2539117 w 8945400"/>
                      <a:gd name="connsiteY33" fmla="*/ 5859262 h 5859262"/>
                      <a:gd name="connsiteX34" fmla="*/ 2119372 w 8945400"/>
                      <a:gd name="connsiteY34" fmla="*/ 5859262 h 5859262"/>
                      <a:gd name="connsiteX35" fmla="*/ 1610172 w 8945400"/>
                      <a:gd name="connsiteY35" fmla="*/ 5859262 h 5859262"/>
                      <a:gd name="connsiteX36" fmla="*/ 832610 w 8945400"/>
                      <a:gd name="connsiteY36" fmla="*/ 5859262 h 5859262"/>
                      <a:gd name="connsiteX37" fmla="*/ 0 w 8945400"/>
                      <a:gd name="connsiteY37" fmla="*/ 5859262 h 5859262"/>
                      <a:gd name="connsiteX38" fmla="*/ 0 w 8945400"/>
                      <a:gd name="connsiteY38" fmla="*/ 5149640 h 5859262"/>
                      <a:gd name="connsiteX39" fmla="*/ 0 w 8945400"/>
                      <a:gd name="connsiteY39" fmla="*/ 4498611 h 5859262"/>
                      <a:gd name="connsiteX40" fmla="*/ 0 w 8945400"/>
                      <a:gd name="connsiteY40" fmla="*/ 3730397 h 5859262"/>
                      <a:gd name="connsiteX41" fmla="*/ 0 w 8945400"/>
                      <a:gd name="connsiteY41" fmla="*/ 3020775 h 5859262"/>
                      <a:gd name="connsiteX42" fmla="*/ 0 w 8945400"/>
                      <a:gd name="connsiteY42" fmla="*/ 2369746 h 5859262"/>
                      <a:gd name="connsiteX43" fmla="*/ 0 w 8945400"/>
                      <a:gd name="connsiteY43" fmla="*/ 1718717 h 5859262"/>
                      <a:gd name="connsiteX44" fmla="*/ 0 w 8945400"/>
                      <a:gd name="connsiteY44" fmla="*/ 1067688 h 5859262"/>
                      <a:gd name="connsiteX45" fmla="*/ 0 w 8945400"/>
                      <a:gd name="connsiteY45" fmla="*/ 0 h 58592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</a:cxnLst>
                    <a:rect l="l" t="t" r="r" b="b"/>
                    <a:pathLst>
                      <a:path w="8945400" h="5859262" fill="none" extrusionOk="0">
                        <a:moveTo>
                          <a:pt x="0" y="0"/>
                        </a:moveTo>
                        <a:cubicBezTo>
                          <a:pt x="172049" y="20274"/>
                          <a:pt x="448004" y="-28175"/>
                          <a:pt x="688108" y="0"/>
                        </a:cubicBezTo>
                        <a:cubicBezTo>
                          <a:pt x="928212" y="28175"/>
                          <a:pt x="1181053" y="8594"/>
                          <a:pt x="1555123" y="0"/>
                        </a:cubicBezTo>
                        <a:cubicBezTo>
                          <a:pt x="1929193" y="-8594"/>
                          <a:pt x="1833791" y="-14396"/>
                          <a:pt x="2064323" y="0"/>
                        </a:cubicBezTo>
                        <a:cubicBezTo>
                          <a:pt x="2294855" y="14396"/>
                          <a:pt x="2417514" y="-3782"/>
                          <a:pt x="2662977" y="0"/>
                        </a:cubicBezTo>
                        <a:cubicBezTo>
                          <a:pt x="2908440" y="3782"/>
                          <a:pt x="3160062" y="-25851"/>
                          <a:pt x="3351084" y="0"/>
                        </a:cubicBezTo>
                        <a:cubicBezTo>
                          <a:pt x="3542106" y="25851"/>
                          <a:pt x="3868743" y="6385"/>
                          <a:pt x="4128646" y="0"/>
                        </a:cubicBezTo>
                        <a:cubicBezTo>
                          <a:pt x="4388549" y="-6385"/>
                          <a:pt x="4697393" y="8461"/>
                          <a:pt x="4906208" y="0"/>
                        </a:cubicBezTo>
                        <a:cubicBezTo>
                          <a:pt x="5115023" y="-8461"/>
                          <a:pt x="5198395" y="-4640"/>
                          <a:pt x="5325954" y="0"/>
                        </a:cubicBezTo>
                        <a:cubicBezTo>
                          <a:pt x="5453513" y="4640"/>
                          <a:pt x="5734564" y="8905"/>
                          <a:pt x="5924607" y="0"/>
                        </a:cubicBezTo>
                        <a:cubicBezTo>
                          <a:pt x="6114650" y="-8905"/>
                          <a:pt x="6402801" y="-10328"/>
                          <a:pt x="6702169" y="0"/>
                        </a:cubicBezTo>
                        <a:cubicBezTo>
                          <a:pt x="7001537" y="10328"/>
                          <a:pt x="7289706" y="37855"/>
                          <a:pt x="7569185" y="0"/>
                        </a:cubicBezTo>
                        <a:cubicBezTo>
                          <a:pt x="7848664" y="-37855"/>
                          <a:pt x="8297145" y="17142"/>
                          <a:pt x="8945400" y="0"/>
                        </a:cubicBezTo>
                        <a:cubicBezTo>
                          <a:pt x="8969948" y="137285"/>
                          <a:pt x="8960948" y="311267"/>
                          <a:pt x="8945400" y="533844"/>
                        </a:cubicBezTo>
                        <a:cubicBezTo>
                          <a:pt x="8929852" y="756421"/>
                          <a:pt x="8953650" y="801871"/>
                          <a:pt x="8945400" y="1009095"/>
                        </a:cubicBezTo>
                        <a:cubicBezTo>
                          <a:pt x="8937150" y="1216319"/>
                          <a:pt x="8953483" y="1492771"/>
                          <a:pt x="8945400" y="1660124"/>
                        </a:cubicBezTo>
                        <a:cubicBezTo>
                          <a:pt x="8937317" y="1827477"/>
                          <a:pt x="8915328" y="2072252"/>
                          <a:pt x="8945400" y="2311153"/>
                        </a:cubicBezTo>
                        <a:cubicBezTo>
                          <a:pt x="8975472" y="2550054"/>
                          <a:pt x="8945812" y="2727645"/>
                          <a:pt x="8945400" y="3020775"/>
                        </a:cubicBezTo>
                        <a:cubicBezTo>
                          <a:pt x="8944988" y="3313905"/>
                          <a:pt x="8937716" y="3318334"/>
                          <a:pt x="8945400" y="3496026"/>
                        </a:cubicBezTo>
                        <a:cubicBezTo>
                          <a:pt x="8953084" y="3673718"/>
                          <a:pt x="8964860" y="3888505"/>
                          <a:pt x="8945400" y="4205648"/>
                        </a:cubicBezTo>
                        <a:cubicBezTo>
                          <a:pt x="8925940" y="4522791"/>
                          <a:pt x="8972526" y="4582960"/>
                          <a:pt x="8945400" y="4798085"/>
                        </a:cubicBezTo>
                        <a:cubicBezTo>
                          <a:pt x="8918274" y="5013210"/>
                          <a:pt x="8926340" y="5145783"/>
                          <a:pt x="8945400" y="5273336"/>
                        </a:cubicBezTo>
                        <a:cubicBezTo>
                          <a:pt x="8964460" y="5400889"/>
                          <a:pt x="8921286" y="5735345"/>
                          <a:pt x="8945400" y="5859262"/>
                        </a:cubicBezTo>
                        <a:cubicBezTo>
                          <a:pt x="8788380" y="5850986"/>
                          <a:pt x="8681040" y="5863702"/>
                          <a:pt x="8525654" y="5859262"/>
                        </a:cubicBezTo>
                        <a:cubicBezTo>
                          <a:pt x="8370268" y="5854822"/>
                          <a:pt x="8262761" y="5851015"/>
                          <a:pt x="8105909" y="5859262"/>
                        </a:cubicBezTo>
                        <a:cubicBezTo>
                          <a:pt x="7949057" y="5867509"/>
                          <a:pt x="7790636" y="5850478"/>
                          <a:pt x="7686163" y="5859262"/>
                        </a:cubicBezTo>
                        <a:cubicBezTo>
                          <a:pt x="7581690" y="5868046"/>
                          <a:pt x="7231048" y="5888140"/>
                          <a:pt x="6819147" y="5859262"/>
                        </a:cubicBezTo>
                        <a:cubicBezTo>
                          <a:pt x="6407246" y="5830384"/>
                          <a:pt x="6463726" y="5849865"/>
                          <a:pt x="6309948" y="5859262"/>
                        </a:cubicBezTo>
                        <a:cubicBezTo>
                          <a:pt x="6156170" y="5868659"/>
                          <a:pt x="5973596" y="5855295"/>
                          <a:pt x="5800748" y="5859262"/>
                        </a:cubicBezTo>
                        <a:cubicBezTo>
                          <a:pt x="5627900" y="5863229"/>
                          <a:pt x="5282219" y="5876008"/>
                          <a:pt x="5112640" y="5859262"/>
                        </a:cubicBezTo>
                        <a:cubicBezTo>
                          <a:pt x="4943061" y="5842516"/>
                          <a:pt x="4756388" y="5863467"/>
                          <a:pt x="4603440" y="5859262"/>
                        </a:cubicBezTo>
                        <a:cubicBezTo>
                          <a:pt x="4450492" y="5855057"/>
                          <a:pt x="4282352" y="5863596"/>
                          <a:pt x="4094241" y="5859262"/>
                        </a:cubicBezTo>
                        <a:cubicBezTo>
                          <a:pt x="3906130" y="5854928"/>
                          <a:pt x="3543557" y="5851292"/>
                          <a:pt x="3227225" y="5859262"/>
                        </a:cubicBezTo>
                        <a:cubicBezTo>
                          <a:pt x="2910893" y="5867232"/>
                          <a:pt x="2853764" y="5866120"/>
                          <a:pt x="2539117" y="5859262"/>
                        </a:cubicBezTo>
                        <a:cubicBezTo>
                          <a:pt x="2224470" y="5852404"/>
                          <a:pt x="2308221" y="5865441"/>
                          <a:pt x="2119372" y="5859262"/>
                        </a:cubicBezTo>
                        <a:cubicBezTo>
                          <a:pt x="1930523" y="5853083"/>
                          <a:pt x="1746201" y="5870932"/>
                          <a:pt x="1610172" y="5859262"/>
                        </a:cubicBezTo>
                        <a:cubicBezTo>
                          <a:pt x="1474143" y="5847592"/>
                          <a:pt x="988263" y="5868365"/>
                          <a:pt x="832610" y="5859262"/>
                        </a:cubicBezTo>
                        <a:cubicBezTo>
                          <a:pt x="676957" y="5850159"/>
                          <a:pt x="291485" y="5831568"/>
                          <a:pt x="0" y="5859262"/>
                        </a:cubicBezTo>
                        <a:cubicBezTo>
                          <a:pt x="11005" y="5651269"/>
                          <a:pt x="16653" y="5372149"/>
                          <a:pt x="0" y="5149640"/>
                        </a:cubicBezTo>
                        <a:cubicBezTo>
                          <a:pt x="-16653" y="4927131"/>
                          <a:pt x="24049" y="4751583"/>
                          <a:pt x="0" y="4498611"/>
                        </a:cubicBezTo>
                        <a:cubicBezTo>
                          <a:pt x="-24049" y="4245639"/>
                          <a:pt x="13289" y="3932977"/>
                          <a:pt x="0" y="3730397"/>
                        </a:cubicBezTo>
                        <a:cubicBezTo>
                          <a:pt x="-13289" y="3527817"/>
                          <a:pt x="-28189" y="3318087"/>
                          <a:pt x="0" y="3020775"/>
                        </a:cubicBezTo>
                        <a:cubicBezTo>
                          <a:pt x="28189" y="2723463"/>
                          <a:pt x="27409" y="2589255"/>
                          <a:pt x="0" y="2369746"/>
                        </a:cubicBezTo>
                        <a:cubicBezTo>
                          <a:pt x="-27409" y="2150237"/>
                          <a:pt x="-23050" y="1891304"/>
                          <a:pt x="0" y="1718717"/>
                        </a:cubicBezTo>
                        <a:cubicBezTo>
                          <a:pt x="23050" y="1546130"/>
                          <a:pt x="-4299" y="1218524"/>
                          <a:pt x="0" y="1067688"/>
                        </a:cubicBezTo>
                        <a:cubicBezTo>
                          <a:pt x="4299" y="916852"/>
                          <a:pt x="33087" y="406066"/>
                          <a:pt x="0" y="0"/>
                        </a:cubicBezTo>
                        <a:close/>
                      </a:path>
                      <a:path w="8945400" h="5859262" stroke="0" extrusionOk="0">
                        <a:moveTo>
                          <a:pt x="0" y="0"/>
                        </a:moveTo>
                        <a:cubicBezTo>
                          <a:pt x="362329" y="-17942"/>
                          <a:pt x="627657" y="-18155"/>
                          <a:pt x="867016" y="0"/>
                        </a:cubicBezTo>
                        <a:cubicBezTo>
                          <a:pt x="1106375" y="18155"/>
                          <a:pt x="1238413" y="33341"/>
                          <a:pt x="1555123" y="0"/>
                        </a:cubicBezTo>
                        <a:cubicBezTo>
                          <a:pt x="1871833" y="-33341"/>
                          <a:pt x="1960148" y="-3929"/>
                          <a:pt x="2064323" y="0"/>
                        </a:cubicBezTo>
                        <a:cubicBezTo>
                          <a:pt x="2168498" y="3929"/>
                          <a:pt x="2548967" y="30744"/>
                          <a:pt x="2752431" y="0"/>
                        </a:cubicBezTo>
                        <a:cubicBezTo>
                          <a:pt x="2955895" y="-30744"/>
                          <a:pt x="3431398" y="19076"/>
                          <a:pt x="3619446" y="0"/>
                        </a:cubicBezTo>
                        <a:cubicBezTo>
                          <a:pt x="3807494" y="-19076"/>
                          <a:pt x="3983937" y="-16347"/>
                          <a:pt x="4128646" y="0"/>
                        </a:cubicBezTo>
                        <a:cubicBezTo>
                          <a:pt x="4273355" y="16347"/>
                          <a:pt x="4449052" y="-8575"/>
                          <a:pt x="4548392" y="0"/>
                        </a:cubicBezTo>
                        <a:cubicBezTo>
                          <a:pt x="4647732" y="8575"/>
                          <a:pt x="5031259" y="-28679"/>
                          <a:pt x="5236500" y="0"/>
                        </a:cubicBezTo>
                        <a:cubicBezTo>
                          <a:pt x="5441741" y="28679"/>
                          <a:pt x="5763958" y="-33222"/>
                          <a:pt x="5924607" y="0"/>
                        </a:cubicBezTo>
                        <a:cubicBezTo>
                          <a:pt x="6085256" y="33222"/>
                          <a:pt x="6540542" y="-37308"/>
                          <a:pt x="6702169" y="0"/>
                        </a:cubicBezTo>
                        <a:cubicBezTo>
                          <a:pt x="6863796" y="37308"/>
                          <a:pt x="7052042" y="-11798"/>
                          <a:pt x="7300823" y="0"/>
                        </a:cubicBezTo>
                        <a:cubicBezTo>
                          <a:pt x="7549604" y="11798"/>
                          <a:pt x="7589867" y="11613"/>
                          <a:pt x="7720568" y="0"/>
                        </a:cubicBezTo>
                        <a:cubicBezTo>
                          <a:pt x="7851269" y="-11613"/>
                          <a:pt x="8053014" y="16870"/>
                          <a:pt x="8229768" y="0"/>
                        </a:cubicBezTo>
                        <a:cubicBezTo>
                          <a:pt x="8406522" y="-16870"/>
                          <a:pt x="8638569" y="25636"/>
                          <a:pt x="8945400" y="0"/>
                        </a:cubicBezTo>
                        <a:cubicBezTo>
                          <a:pt x="8957988" y="151007"/>
                          <a:pt x="8924116" y="318567"/>
                          <a:pt x="8945400" y="533844"/>
                        </a:cubicBezTo>
                        <a:cubicBezTo>
                          <a:pt x="8966684" y="749121"/>
                          <a:pt x="8971129" y="979625"/>
                          <a:pt x="8945400" y="1184873"/>
                        </a:cubicBezTo>
                        <a:cubicBezTo>
                          <a:pt x="8919671" y="1390121"/>
                          <a:pt x="8949334" y="1595061"/>
                          <a:pt x="8945400" y="1777309"/>
                        </a:cubicBezTo>
                        <a:cubicBezTo>
                          <a:pt x="8941466" y="1959557"/>
                          <a:pt x="8924951" y="2274128"/>
                          <a:pt x="8945400" y="2545524"/>
                        </a:cubicBezTo>
                        <a:cubicBezTo>
                          <a:pt x="8965849" y="2816921"/>
                          <a:pt x="8920034" y="2959734"/>
                          <a:pt x="8945400" y="3137960"/>
                        </a:cubicBezTo>
                        <a:cubicBezTo>
                          <a:pt x="8970766" y="3316186"/>
                          <a:pt x="8933909" y="3552921"/>
                          <a:pt x="8945400" y="3671804"/>
                        </a:cubicBezTo>
                        <a:cubicBezTo>
                          <a:pt x="8956891" y="3790687"/>
                          <a:pt x="8919375" y="3969947"/>
                          <a:pt x="8945400" y="4264241"/>
                        </a:cubicBezTo>
                        <a:cubicBezTo>
                          <a:pt x="8971425" y="4558535"/>
                          <a:pt x="8949718" y="4597343"/>
                          <a:pt x="8945400" y="4915270"/>
                        </a:cubicBezTo>
                        <a:cubicBezTo>
                          <a:pt x="8941082" y="5233197"/>
                          <a:pt x="8990697" y="5617841"/>
                          <a:pt x="8945400" y="5859262"/>
                        </a:cubicBezTo>
                        <a:cubicBezTo>
                          <a:pt x="8660908" y="5857959"/>
                          <a:pt x="8609418" y="5859925"/>
                          <a:pt x="8346746" y="5859262"/>
                        </a:cubicBezTo>
                        <a:cubicBezTo>
                          <a:pt x="8084074" y="5858599"/>
                          <a:pt x="7926854" y="5842642"/>
                          <a:pt x="7569185" y="5859262"/>
                        </a:cubicBezTo>
                        <a:cubicBezTo>
                          <a:pt x="7211516" y="5875882"/>
                          <a:pt x="7087101" y="5825137"/>
                          <a:pt x="6702169" y="5859262"/>
                        </a:cubicBezTo>
                        <a:cubicBezTo>
                          <a:pt x="6317237" y="5893387"/>
                          <a:pt x="6451052" y="5853805"/>
                          <a:pt x="6282423" y="5859262"/>
                        </a:cubicBezTo>
                        <a:cubicBezTo>
                          <a:pt x="6113794" y="5864719"/>
                          <a:pt x="5958138" y="5855059"/>
                          <a:pt x="5862678" y="5859262"/>
                        </a:cubicBezTo>
                        <a:cubicBezTo>
                          <a:pt x="5767218" y="5863465"/>
                          <a:pt x="5542557" y="5877022"/>
                          <a:pt x="5264024" y="5859262"/>
                        </a:cubicBezTo>
                        <a:cubicBezTo>
                          <a:pt x="4985491" y="5841502"/>
                          <a:pt x="4855133" y="5879042"/>
                          <a:pt x="4575916" y="5859262"/>
                        </a:cubicBezTo>
                        <a:cubicBezTo>
                          <a:pt x="4296699" y="5839482"/>
                          <a:pt x="4238896" y="5837395"/>
                          <a:pt x="3977262" y="5859262"/>
                        </a:cubicBezTo>
                        <a:cubicBezTo>
                          <a:pt x="3715628" y="5881129"/>
                          <a:pt x="3497530" y="5836677"/>
                          <a:pt x="3199701" y="5859262"/>
                        </a:cubicBezTo>
                        <a:cubicBezTo>
                          <a:pt x="2901872" y="5881847"/>
                          <a:pt x="2765749" y="5860755"/>
                          <a:pt x="2332685" y="5859262"/>
                        </a:cubicBezTo>
                        <a:cubicBezTo>
                          <a:pt x="1899621" y="5857769"/>
                          <a:pt x="1929300" y="5878181"/>
                          <a:pt x="1644577" y="5859262"/>
                        </a:cubicBezTo>
                        <a:cubicBezTo>
                          <a:pt x="1359854" y="5840343"/>
                          <a:pt x="1240900" y="5855855"/>
                          <a:pt x="1045924" y="5859262"/>
                        </a:cubicBezTo>
                        <a:cubicBezTo>
                          <a:pt x="850948" y="5862669"/>
                          <a:pt x="313811" y="5888138"/>
                          <a:pt x="0" y="5859262"/>
                        </a:cubicBezTo>
                        <a:cubicBezTo>
                          <a:pt x="14617" y="5512374"/>
                          <a:pt x="29390" y="5489749"/>
                          <a:pt x="0" y="5149640"/>
                        </a:cubicBezTo>
                        <a:cubicBezTo>
                          <a:pt x="-29390" y="4809531"/>
                          <a:pt x="5487" y="4557906"/>
                          <a:pt x="0" y="4381426"/>
                        </a:cubicBezTo>
                        <a:cubicBezTo>
                          <a:pt x="-5487" y="4204946"/>
                          <a:pt x="9011" y="4116162"/>
                          <a:pt x="0" y="3906175"/>
                        </a:cubicBezTo>
                        <a:cubicBezTo>
                          <a:pt x="-9011" y="3696188"/>
                          <a:pt x="-6179" y="3586903"/>
                          <a:pt x="0" y="3430923"/>
                        </a:cubicBezTo>
                        <a:cubicBezTo>
                          <a:pt x="6179" y="3274943"/>
                          <a:pt x="-18892" y="3093370"/>
                          <a:pt x="0" y="2955672"/>
                        </a:cubicBezTo>
                        <a:cubicBezTo>
                          <a:pt x="18892" y="2817974"/>
                          <a:pt x="15342" y="2447746"/>
                          <a:pt x="0" y="2246050"/>
                        </a:cubicBezTo>
                        <a:cubicBezTo>
                          <a:pt x="-15342" y="2044354"/>
                          <a:pt x="18430" y="1871031"/>
                          <a:pt x="0" y="1770799"/>
                        </a:cubicBezTo>
                        <a:cubicBezTo>
                          <a:pt x="-18430" y="1670567"/>
                          <a:pt x="-22062" y="1496014"/>
                          <a:pt x="0" y="1295548"/>
                        </a:cubicBezTo>
                        <a:cubicBezTo>
                          <a:pt x="22062" y="1095082"/>
                          <a:pt x="-16023" y="943101"/>
                          <a:pt x="0" y="820297"/>
                        </a:cubicBezTo>
                        <a:cubicBezTo>
                          <a:pt x="16023" y="697493"/>
                          <a:pt x="10595" y="274210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GB" sz="2000" b="1" u="sng" dirty="0">
              <a:latin typeface="+mn-lt"/>
              <a:ea typeface="Dotum" panose="020B0600000101010101" pitchFamily="34" charset="-127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02F2CE6-359D-4454-B5D5-0AE17BB801D5}"/>
              </a:ext>
            </a:extLst>
          </p:cNvPr>
          <p:cNvSpPr txBox="1"/>
          <p:nvPr userDrawn="1"/>
        </p:nvSpPr>
        <p:spPr>
          <a:xfrm>
            <a:off x="9980022" y="1106394"/>
            <a:ext cx="211987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accent1">
                    <a:lumMod val="50000"/>
                  </a:schemeClr>
                </a:solidFill>
              </a:rPr>
              <a:t>Write your answer </a:t>
            </a:r>
            <a:r>
              <a:rPr lang="en-GB" u="sng" dirty="0">
                <a:solidFill>
                  <a:schemeClr val="accent1">
                    <a:lumMod val="50000"/>
                  </a:schemeClr>
                </a:solidFill>
              </a:rPr>
              <a:t>clearly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accent1">
                    <a:lumMod val="50000"/>
                  </a:schemeClr>
                </a:solidFill>
              </a:rPr>
              <a:t>Don’t lift your board until I ask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512CC39-D2AF-3130-D394-2A381CF3D606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90525" y="301116"/>
            <a:ext cx="9517063" cy="5805997"/>
          </a:xfrm>
          <a:prstGeom prst="rect">
            <a:avLst/>
          </a:prstGeom>
          <a:ln>
            <a:noFill/>
          </a:ln>
        </p:spPr>
        <p:txBody>
          <a:bodyPr/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F57001F-C34A-1C06-8F25-C53282C0983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27000"/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24" t="24577" r="9438" b="36719"/>
          <a:stretch>
            <a:fillRect/>
          </a:stretch>
        </p:blipFill>
        <p:spPr>
          <a:xfrm>
            <a:off x="9846867" y="5542887"/>
            <a:ext cx="2345133" cy="110639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EA5C4B6-945E-C65E-16BB-C1C1264641CB}"/>
              </a:ext>
            </a:extLst>
          </p:cNvPr>
          <p:cNvSpPr txBox="1"/>
          <p:nvPr userDrawn="1"/>
        </p:nvSpPr>
        <p:spPr>
          <a:xfrm>
            <a:off x="10473260" y="6627168"/>
            <a:ext cx="171874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>
                <a:solidFill>
                  <a:schemeClr val="bg1">
                    <a:lumMod val="50000"/>
                  </a:schemeClr>
                </a:solidFill>
              </a:rPr>
              <a:t>© Southport Maths Tuition 2026</a:t>
            </a:r>
          </a:p>
        </p:txBody>
      </p:sp>
    </p:spTree>
    <p:extLst>
      <p:ext uri="{BB962C8B-B14F-4D97-AF65-F5344CB8AC3E}">
        <p14:creationId xmlns:p14="http://schemas.microsoft.com/office/powerpoint/2010/main" val="22327129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802858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png"/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8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8718E5-D4A8-2C96-C6A3-B94F3571C4F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Accuracy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F55F86-1E46-AF6A-8A37-13F890CC05C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fld id="{0E83F60D-9917-48F4-8188-B680D3FE10F7}" type="datetime4">
              <a:rPr lang="en-GB" smtClean="0"/>
              <a:t>23 September 2026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835526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C0EA44-C1B8-049F-FD6E-F48D82B680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9D4624BB-2BBF-8660-FFCD-FEF74EAA9D8A}"/>
                  </a:ext>
                </a:extLst>
              </p:cNvPr>
              <p:cNvSpPr>
                <a:spLocks noGrp="1"/>
              </p:cNvSpPr>
              <p:nvPr>
                <p:ph sz="quarter" idx="10"/>
              </p:nvPr>
            </p:nvSpPr>
            <p:spPr/>
            <p:txBody>
              <a:bodyPr/>
              <a:lstStyle/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3600" dirty="0"/>
                  <a:t>A variable </a:t>
                </a:r>
                <a14:m>
                  <m:oMath xmlns:m="http://schemas.openxmlformats.org/officeDocument/2006/math">
                    <m:r>
                      <a:rPr lang="en-GB" sz="3600" i="1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GB" sz="3600">
                        <a:latin typeface="Cambria Math" panose="02040503050406030204" pitchFamily="18" charset="0"/>
                      </a:rPr>
                      <m:t>=45</m:t>
                    </m:r>
                    <m:r>
                      <a:rPr lang="en-GB" sz="3600" b="0" i="0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GB" sz="3600" dirty="0">
                    <a:effectLst/>
                  </a:rPr>
                  <a:t> is correct to 2 significant figures.</a:t>
                </a:r>
                <a:endParaRPr lang="en-GB" sz="3600" i="1" dirty="0"/>
              </a:p>
              <a:p>
                <a:r>
                  <a:rPr lang="en-GB" sz="3200" dirty="0">
                    <a:effectLst/>
                  </a:rPr>
                  <a:t>Write an error interval for </a:t>
                </a:r>
                <a14:m>
                  <m:oMath xmlns:m="http://schemas.openxmlformats.org/officeDocument/2006/math">
                    <m:r>
                      <a:rPr lang="en-GB" sz="3200" i="1" dirty="0" smtClean="0">
                        <a:effectLst/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GB" sz="3200" dirty="0">
                    <a:effectLst/>
                  </a:rPr>
                  <a:t>.</a:t>
                </a:r>
                <a:endParaRPr lang="en-GB" sz="3200" dirty="0"/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9D4624BB-2BBF-8660-FFCD-FEF74EAA9D8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>
                <a:blip r:embed="rId2"/>
                <a:stretch>
                  <a:fillRect l="-1922" t="-25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EB31ED8C-50EF-D258-72A8-BBBBF3C57C71}"/>
                  </a:ext>
                </a:extLst>
              </p:cNvPr>
              <p:cNvSpPr/>
              <p:nvPr/>
            </p:nvSpPr>
            <p:spPr>
              <a:xfrm>
                <a:off x="892741" y="5133784"/>
                <a:ext cx="8512629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66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445≤</m:t>
                      </m:r>
                      <m:r>
                        <a:rPr lang="en-GB" sz="66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en-GB" sz="66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&lt;455</m:t>
                      </m:r>
                    </m:oMath>
                  </m:oMathPara>
                </a14:m>
                <a:endParaRPr sz="1400" dirty="0"/>
              </a:p>
            </p:txBody>
          </p:sp>
        </mc:Choice>
        <mc:Fallback xmlns="">
          <p:sp>
            <p:nvSpPr>
              <p:cNvPr id="4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EB31ED8C-50EF-D258-72A8-BBBBF3C57C7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2741" y="5133784"/>
                <a:ext cx="8512629" cy="1562129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07348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F3C131-54D1-38BA-E467-62365FCA72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142A0A98-69E6-A48A-31B5-13C4D24D6553}"/>
                  </a:ext>
                </a:extLst>
              </p:cNvPr>
              <p:cNvSpPr>
                <a:spLocks noGrp="1"/>
              </p:cNvSpPr>
              <p:nvPr>
                <p:ph sz="quarter" idx="10"/>
              </p:nvPr>
            </p:nvSpPr>
            <p:spPr/>
            <p:txBody>
              <a:bodyPr/>
              <a:lstStyle/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3600" dirty="0"/>
                  <a:t>A variable </a:t>
                </a:r>
                <a14:m>
                  <m:oMath xmlns:m="http://schemas.openxmlformats.org/officeDocument/2006/math">
                    <m:r>
                      <a:rPr lang="en-GB" sz="3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𝜁</m:t>
                    </m:r>
                    <m:r>
                      <a:rPr lang="en-GB" sz="360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3600" b="0" i="0" smtClean="0">
                        <a:latin typeface="Cambria Math" panose="02040503050406030204" pitchFamily="18" charset="0"/>
                      </a:rPr>
                      <m:t>0.07</m:t>
                    </m:r>
                  </m:oMath>
                </a14:m>
                <a:r>
                  <a:rPr lang="en-GB" sz="3600" dirty="0">
                    <a:effectLst/>
                  </a:rPr>
                  <a:t> is correct to 2 decimal place.</a:t>
                </a:r>
                <a:endParaRPr lang="en-GB" sz="3600" i="1" dirty="0"/>
              </a:p>
              <a:p>
                <a:r>
                  <a:rPr lang="en-GB" sz="3200" dirty="0">
                    <a:effectLst/>
                  </a:rPr>
                  <a:t>Write an error interval for </a:t>
                </a:r>
                <a14:m>
                  <m:oMath xmlns:m="http://schemas.openxmlformats.org/officeDocument/2006/math">
                    <m:r>
                      <a:rPr lang="en-GB" sz="3200" i="1" dirty="0" smtClean="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𝜁</m:t>
                    </m:r>
                  </m:oMath>
                </a14:m>
                <a:r>
                  <a:rPr lang="en-GB" sz="3200" dirty="0">
                    <a:effectLst/>
                  </a:rPr>
                  <a:t>.</a:t>
                </a:r>
                <a:endParaRPr lang="en-GB" sz="3200" dirty="0"/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142A0A98-69E6-A48A-31B5-13C4D24D655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>
                <a:blip r:embed="rId2"/>
                <a:stretch>
                  <a:fillRect l="-1922" t="-25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344CD20E-1E8E-92DF-1D7D-84A6A9C7BE57}"/>
                  </a:ext>
                </a:extLst>
              </p:cNvPr>
              <p:cNvSpPr/>
              <p:nvPr/>
            </p:nvSpPr>
            <p:spPr>
              <a:xfrm>
                <a:off x="892741" y="5133784"/>
                <a:ext cx="8512629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66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0.065≤</m:t>
                      </m:r>
                      <m:r>
                        <a:rPr lang="en-GB" sz="66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𝜁</m:t>
                      </m:r>
                      <m:r>
                        <a:rPr lang="en-GB" sz="66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&lt;0.075</m:t>
                      </m:r>
                    </m:oMath>
                  </m:oMathPara>
                </a14:m>
                <a:endParaRPr sz="1400" dirty="0"/>
              </a:p>
            </p:txBody>
          </p:sp>
        </mc:Choice>
        <mc:Fallback xmlns="">
          <p:sp>
            <p:nvSpPr>
              <p:cNvPr id="4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344CD20E-1E8E-92DF-1D7D-84A6A9C7BE5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2741" y="5133784"/>
                <a:ext cx="8512629" cy="1562129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72999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6C960-5F78-9EAC-3C05-3A5F8A6760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75C2E0A8-5B09-DE0C-72E3-070DF8B54737}"/>
                  </a:ext>
                </a:extLst>
              </p:cNvPr>
              <p:cNvSpPr>
                <a:spLocks noGrp="1"/>
              </p:cNvSpPr>
              <p:nvPr>
                <p:ph sz="quarter" idx="10"/>
              </p:nvPr>
            </p:nvSpPr>
            <p:spPr/>
            <p:txBody>
              <a:bodyPr/>
              <a:lstStyle/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3200" dirty="0"/>
                  <a:t>A variable </a:t>
                </a:r>
                <a14:m>
                  <m:oMath xmlns:m="http://schemas.openxmlformats.org/officeDocument/2006/math"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sz="320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3200" b="0" i="0" smtClean="0">
                        <a:latin typeface="Cambria Math" panose="02040503050406030204" pitchFamily="18" charset="0"/>
                      </a:rPr>
                      <m:t>14</m:t>
                    </m:r>
                  </m:oMath>
                </a14:m>
                <a:r>
                  <a:rPr lang="en-GB" sz="3200" dirty="0">
                    <a:effectLst/>
                  </a:rPr>
                  <a:t> is correct to 2 significant figures.</a:t>
                </a:r>
                <a:endParaRPr lang="en-GB" sz="3200" i="1" dirty="0"/>
              </a:p>
              <a:p>
                <a:r>
                  <a:rPr lang="en-GB" sz="3200" dirty="0">
                    <a:effectLst/>
                  </a:rPr>
                  <a:t>Write an error interval for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b="0" i="1" dirty="0" smtClean="0">
                            <a:effectLst/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b="0" i="1" dirty="0" smtClean="0">
                            <a:effectLst/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GB" sz="3200" b="0" i="1" dirty="0" smtClean="0">
                            <a:effectLst/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3200" dirty="0">
                    <a:effectLst/>
                  </a:rPr>
                  <a:t>.</a:t>
                </a:r>
                <a:endParaRPr lang="en-GB" sz="3200" dirty="0"/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75C2E0A8-5B09-DE0C-72E3-070DF8B5473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>
                <a:blip r:embed="rId2"/>
                <a:stretch>
                  <a:fillRect l="-1602" t="-209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C0B06B3A-8BD8-F6E9-A8FE-E8D1BD7A0263}"/>
                  </a:ext>
                </a:extLst>
              </p:cNvPr>
              <p:cNvSpPr/>
              <p:nvPr/>
            </p:nvSpPr>
            <p:spPr>
              <a:xfrm>
                <a:off x="892741" y="5133784"/>
                <a:ext cx="8512629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66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182.25≤</m:t>
                      </m:r>
                      <m:sSup>
                        <m:sSupPr>
                          <m:ctrlPr>
                            <a:rPr lang="en-GB" sz="66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66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GB" sz="66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66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&lt;210.25</m:t>
                      </m:r>
                    </m:oMath>
                  </m:oMathPara>
                </a14:m>
                <a:endParaRPr sz="1400" dirty="0"/>
              </a:p>
            </p:txBody>
          </p:sp>
        </mc:Choice>
        <mc:Fallback xmlns="">
          <p:sp>
            <p:nvSpPr>
              <p:cNvPr id="4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C0B06B3A-8BD8-F6E9-A8FE-E8D1BD7A02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2741" y="5133784"/>
                <a:ext cx="8512629" cy="1562129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64398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4B14E6-1657-DEBF-552D-2BC568DD74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A37C7658-BF4F-5C03-DBA1-A1E3C3257173}"/>
                  </a:ext>
                </a:extLst>
              </p:cNvPr>
              <p:cNvSpPr>
                <a:spLocks noGrp="1"/>
              </p:cNvSpPr>
              <p:nvPr>
                <p:ph sz="quarter" idx="10"/>
              </p:nvPr>
            </p:nvSpPr>
            <p:spPr/>
            <p:txBody>
              <a:bodyPr/>
              <a:lstStyle/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3200" dirty="0"/>
                  <a:t>A variable </a:t>
                </a:r>
                <a14:m>
                  <m:oMath xmlns:m="http://schemas.openxmlformats.org/officeDocument/2006/math"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sz="320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3200" b="0" i="0" smtClean="0">
                        <a:latin typeface="Cambria Math" panose="02040503050406030204" pitchFamily="18" charset="0"/>
                      </a:rPr>
                      <m:t>14</m:t>
                    </m:r>
                  </m:oMath>
                </a14:m>
                <a:r>
                  <a:rPr lang="en-GB" sz="3200" dirty="0">
                    <a:effectLst/>
                  </a:rPr>
                  <a:t> is correct to 2 significant figures.</a:t>
                </a:r>
                <a:endParaRPr lang="en-GB" sz="3200" i="1" dirty="0"/>
              </a:p>
              <a:p>
                <a:r>
                  <a:rPr lang="en-GB" sz="3200" dirty="0"/>
                  <a:t>By considering bounds, work out the value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200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b="0" i="1" dirty="0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GB" sz="3200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3200" dirty="0"/>
                  <a:t> to a suitable degree of accuracy.</a:t>
                </a:r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A37C7658-BF4F-5C03-DBA1-A1E3C325717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>
                <a:blip r:embed="rId2"/>
                <a:stretch>
                  <a:fillRect l="-1602" t="-209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44296E8C-5BCC-9FC7-4E9C-3F96944DC27E}"/>
                  </a:ext>
                </a:extLst>
              </p:cNvPr>
              <p:cNvSpPr/>
              <p:nvPr/>
            </p:nvSpPr>
            <p:spPr>
              <a:xfrm>
                <a:off x="892741" y="5133784"/>
                <a:ext cx="8512629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GB" sz="66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66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GB" sz="66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66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=200</m:t>
                      </m:r>
                    </m:oMath>
                  </m:oMathPara>
                </a14:m>
                <a:endParaRPr sz="1400" dirty="0"/>
              </a:p>
            </p:txBody>
          </p:sp>
        </mc:Choice>
        <mc:Fallback xmlns="">
          <p:sp>
            <p:nvSpPr>
              <p:cNvPr id="4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44296E8C-5BCC-9FC7-4E9C-3F96944DC27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2741" y="5133784"/>
                <a:ext cx="8512629" cy="1562129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88170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3DA273C3-13E8-DCAA-6AAE-1E808195E57B}"/>
                  </a:ext>
                </a:extLst>
              </p:cNvPr>
              <p:cNvSpPr>
                <a:spLocks noGrp="1"/>
              </p:cNvSpPr>
              <p:nvPr>
                <p:ph sz="quarter" idx="10"/>
              </p:nvPr>
            </p:nvSpPr>
            <p:spPr/>
            <p:txBody>
              <a:bodyPr/>
              <a:lstStyle/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3600" dirty="0"/>
                  <a:t>A quantity </a:t>
                </a:r>
                <a14:m>
                  <m:oMath xmlns:m="http://schemas.openxmlformats.org/officeDocument/2006/math">
                    <m:r>
                      <a:rPr lang="en-GB" sz="3600" i="1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GB" sz="3600" dirty="0">
                    <a:effectLst/>
                  </a:rPr>
                  <a:t> is given by</a:t>
                </a:r>
                <a:endParaRPr lang="en-GB" sz="3600" dirty="0"/>
              </a:p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>
                      <m:r>
                        <a:rPr lang="en-GB" sz="3600" i="1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en-GB" sz="360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3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600" i="1">
                              <a:latin typeface="Cambria Math" panose="02040503050406030204" pitchFamily="18" charset="0"/>
                            </a:rPr>
                            <m:t>𝑀</m:t>
                          </m:r>
                        </m:num>
                        <m:den>
                          <m:r>
                            <a:rPr lang="en-GB" sz="3600" i="1"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</m:oMath>
                  </m:oMathPara>
                </a14:m>
                <a:endParaRPr lang="en-GB" sz="3600" dirty="0"/>
              </a:p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14:m>
                  <m:oMath xmlns:m="http://schemas.openxmlformats.org/officeDocument/2006/math">
                    <m:r>
                      <a:rPr lang="en-GB" sz="3600" i="1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GB" sz="3600">
                        <a:latin typeface="Cambria Math" panose="02040503050406030204" pitchFamily="18" charset="0"/>
                      </a:rPr>
                      <m:t>=45</m:t>
                    </m:r>
                    <m:r>
                      <a:rPr lang="en-GB" sz="3600" b="0" i="0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GB" sz="3600" dirty="0">
                    <a:effectLst/>
                  </a:rPr>
                  <a:t> correct to 2 significant figures</a:t>
                </a:r>
                <a:endParaRPr lang="en-GB" sz="3600" i="1" dirty="0"/>
              </a:p>
              <a:p>
                <a14:m>
                  <m:oMath xmlns:m="http://schemas.openxmlformats.org/officeDocument/2006/math">
                    <m:r>
                      <a:rPr lang="en-GB" sz="3600" b="0" i="1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GB" sz="3600" b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3600" b="0" i="1" smtClean="0">
                        <a:latin typeface="Cambria Math" panose="02040503050406030204" pitchFamily="18" charset="0"/>
                      </a:rPr>
                      <m:t>19</m:t>
                    </m:r>
                    <m:r>
                      <a:rPr lang="en-GB" sz="3600" b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GB" sz="3600" b="0" i="0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en-GB" sz="3600" dirty="0">
                    <a:effectLst/>
                  </a:rPr>
                  <a:t> correct to 1 decimal place</a:t>
                </a:r>
                <a:endParaRPr lang="en-GB" sz="3600" dirty="0"/>
              </a:p>
              <a:p>
                <a:r>
                  <a:rPr lang="en-GB" sz="3200" dirty="0">
                    <a:effectLst/>
                  </a:rPr>
                  <a:t>Calculate the upper boun</a:t>
                </a:r>
                <a:r>
                  <a:rPr lang="en-GB" sz="3200" dirty="0"/>
                  <a:t>d </a:t>
                </a:r>
                <a:r>
                  <a:rPr lang="en-GB" sz="3200" dirty="0">
                    <a:effectLst/>
                  </a:rPr>
                  <a:t>of </a:t>
                </a:r>
                <a14:m>
                  <m:oMath xmlns:m="http://schemas.openxmlformats.org/officeDocument/2006/math">
                    <m:r>
                      <a:rPr lang="en-GB" sz="3200" i="1" dirty="0" smtClean="0">
                        <a:effectLst/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GB" sz="3200" dirty="0">
                    <a:effectLst/>
                  </a:rPr>
                  <a:t> to 4 decimal places.</a:t>
                </a:r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3DA273C3-13E8-DCAA-6AAE-1E808195E57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>
                <a:blip r:embed="rId2"/>
                <a:stretch>
                  <a:fillRect l="-1922" t="-25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59C67E23-B462-870D-6D4B-7F8B0A059A0A}"/>
                  </a:ext>
                </a:extLst>
              </p:cNvPr>
              <p:cNvSpPr/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23.3933</m:t>
                      </m:r>
                    </m:oMath>
                  </m:oMathPara>
                </a14:m>
                <a:endParaRPr dirty="0"/>
              </a:p>
            </p:txBody>
          </p:sp>
        </mc:Choice>
        <mc:Fallback xmlns="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59C67E23-B462-870D-6D4B-7F8B0A059A0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 descr="Line art calculator icon">
            <a:extLst>
              <a:ext uri="{FF2B5EF4-FFF2-40B4-BE49-F238E27FC236}">
                <a16:creationId xmlns:a16="http://schemas.microsoft.com/office/drawing/2014/main" id="{615199E0-3E48-9D65-5C6C-00165192CA9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404" t="60207" r="9602" b="5992"/>
          <a:stretch>
            <a:fillRect/>
          </a:stretch>
        </p:blipFill>
        <p:spPr bwMode="auto">
          <a:xfrm>
            <a:off x="8966200" y="301116"/>
            <a:ext cx="941387" cy="909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1781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365D80-D44F-BED4-F950-1117101D44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D298F4F0-0902-62D0-670A-C5B0AF94F081}"/>
                  </a:ext>
                </a:extLst>
              </p:cNvPr>
              <p:cNvSpPr>
                <a:spLocks noGrp="1"/>
              </p:cNvSpPr>
              <p:nvPr>
                <p:ph sz="quarter" idx="10"/>
              </p:nvPr>
            </p:nvSpPr>
            <p:spPr/>
            <p:txBody>
              <a:bodyPr/>
              <a:lstStyle/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3600" dirty="0"/>
                  <a:t>A quantity </a:t>
                </a:r>
                <a14:m>
                  <m:oMath xmlns:m="http://schemas.openxmlformats.org/officeDocument/2006/math">
                    <m:r>
                      <a:rPr lang="en-GB" sz="3600" i="1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GB" sz="3600" dirty="0">
                    <a:effectLst/>
                  </a:rPr>
                  <a:t> is given by</a:t>
                </a:r>
                <a:endParaRPr lang="en-GB" sz="3600" dirty="0"/>
              </a:p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>
                      <m:r>
                        <a:rPr lang="en-GB" sz="3600" i="1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en-GB" sz="360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3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600" i="1">
                              <a:latin typeface="Cambria Math" panose="02040503050406030204" pitchFamily="18" charset="0"/>
                            </a:rPr>
                            <m:t>𝑀</m:t>
                          </m:r>
                        </m:num>
                        <m:den>
                          <m:r>
                            <a:rPr lang="en-GB" sz="3600" i="1"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</m:oMath>
                  </m:oMathPara>
                </a14:m>
                <a:endParaRPr lang="en-GB" sz="3600" dirty="0"/>
              </a:p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14:m>
                  <m:oMath xmlns:m="http://schemas.openxmlformats.org/officeDocument/2006/math">
                    <m:r>
                      <a:rPr lang="en-GB" sz="3600" i="1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GB" sz="3600">
                        <a:latin typeface="Cambria Math" panose="02040503050406030204" pitchFamily="18" charset="0"/>
                      </a:rPr>
                      <m:t>=45</m:t>
                    </m:r>
                    <m:r>
                      <a:rPr lang="en-GB" sz="3600" b="0" i="0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GB" sz="3600" dirty="0">
                    <a:effectLst/>
                  </a:rPr>
                  <a:t> correct to 2 significant figures</a:t>
                </a:r>
                <a:endParaRPr lang="en-GB" sz="3600" i="1" dirty="0"/>
              </a:p>
              <a:p>
                <a14:m>
                  <m:oMath xmlns:m="http://schemas.openxmlformats.org/officeDocument/2006/math">
                    <m:r>
                      <a:rPr lang="en-GB" sz="3600" b="0" i="1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GB" sz="3600" b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3600" b="0" i="1" smtClean="0">
                        <a:latin typeface="Cambria Math" panose="02040503050406030204" pitchFamily="18" charset="0"/>
                      </a:rPr>
                      <m:t>19</m:t>
                    </m:r>
                    <m:r>
                      <a:rPr lang="en-GB" sz="3600" b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GB" sz="3600" b="0" i="0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en-GB" sz="3600" dirty="0">
                    <a:effectLst/>
                  </a:rPr>
                  <a:t> correct to 1 decimal place</a:t>
                </a:r>
                <a:endParaRPr lang="en-GB" sz="3600" dirty="0"/>
              </a:p>
              <a:p>
                <a:r>
                  <a:rPr lang="en-GB" sz="3200" dirty="0">
                    <a:effectLst/>
                  </a:rPr>
                  <a:t>Calculate the lower boun</a:t>
                </a:r>
                <a:r>
                  <a:rPr lang="en-GB" sz="3200" dirty="0"/>
                  <a:t>d </a:t>
                </a:r>
                <a:r>
                  <a:rPr lang="en-GB" sz="3200" dirty="0">
                    <a:effectLst/>
                  </a:rPr>
                  <a:t>of </a:t>
                </a:r>
                <a14:m>
                  <m:oMath xmlns:m="http://schemas.openxmlformats.org/officeDocument/2006/math">
                    <m:r>
                      <a:rPr lang="en-GB" sz="3200" i="1" dirty="0" smtClean="0">
                        <a:effectLst/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GB" sz="3200" dirty="0">
                    <a:effectLst/>
                  </a:rPr>
                  <a:t> to 4 decimal places.</a:t>
                </a:r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D298F4F0-0902-62D0-670A-C5B0AF94F08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>
                <a:blip r:embed="rId2"/>
                <a:stretch>
                  <a:fillRect l="-1922" t="-25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194307A0-95CC-1628-F762-981597F4F1EE}"/>
                  </a:ext>
                </a:extLst>
              </p:cNvPr>
              <p:cNvSpPr/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22.7621</m:t>
                      </m:r>
                    </m:oMath>
                  </m:oMathPara>
                </a14:m>
                <a:endParaRPr dirty="0"/>
              </a:p>
            </p:txBody>
          </p:sp>
        </mc:Choice>
        <mc:Fallback xmlns="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194307A0-95CC-1628-F762-981597F4F1E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 descr="Line art calculator icon">
            <a:extLst>
              <a:ext uri="{FF2B5EF4-FFF2-40B4-BE49-F238E27FC236}">
                <a16:creationId xmlns:a16="http://schemas.microsoft.com/office/drawing/2014/main" id="{ECD870F2-2559-600D-66A5-1031B95A367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404" t="60207" r="9602" b="5992"/>
          <a:stretch>
            <a:fillRect/>
          </a:stretch>
        </p:blipFill>
        <p:spPr bwMode="auto">
          <a:xfrm>
            <a:off x="8966200" y="301116"/>
            <a:ext cx="941387" cy="909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8985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8D47D7-F5C4-F03A-7B57-4A26AF58C8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D79A6C25-5DED-4792-0343-35CEF14AF65A}"/>
                  </a:ext>
                </a:extLst>
              </p:cNvPr>
              <p:cNvSpPr>
                <a:spLocks noGrp="1"/>
              </p:cNvSpPr>
              <p:nvPr>
                <p:ph sz="quarter" idx="10"/>
              </p:nvPr>
            </p:nvSpPr>
            <p:spPr/>
            <p:txBody>
              <a:bodyPr/>
              <a:lstStyle/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3600" dirty="0"/>
                  <a:t>A quantity </a:t>
                </a:r>
                <a14:m>
                  <m:oMath xmlns:m="http://schemas.openxmlformats.org/officeDocument/2006/math">
                    <m:r>
                      <a:rPr lang="en-GB" sz="3600" i="1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GB" sz="3600" dirty="0">
                    <a:effectLst/>
                  </a:rPr>
                  <a:t> is given by</a:t>
                </a:r>
                <a:endParaRPr lang="en-GB" sz="3600" dirty="0"/>
              </a:p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>
                      <m:r>
                        <a:rPr lang="en-GB" sz="3600" i="1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en-GB" sz="360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3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600" i="1">
                              <a:latin typeface="Cambria Math" panose="02040503050406030204" pitchFamily="18" charset="0"/>
                            </a:rPr>
                            <m:t>𝑀</m:t>
                          </m:r>
                        </m:num>
                        <m:den>
                          <m:r>
                            <a:rPr lang="en-GB" sz="3600" i="1"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</m:oMath>
                  </m:oMathPara>
                </a14:m>
                <a:endParaRPr lang="en-GB" sz="3600" dirty="0"/>
              </a:p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14:m>
                  <m:oMath xmlns:m="http://schemas.openxmlformats.org/officeDocument/2006/math">
                    <m:r>
                      <a:rPr lang="en-GB" sz="3600" i="1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GB" sz="3600">
                        <a:latin typeface="Cambria Math" panose="02040503050406030204" pitchFamily="18" charset="0"/>
                      </a:rPr>
                      <m:t>=45</m:t>
                    </m:r>
                    <m:r>
                      <a:rPr lang="en-GB" sz="3600" b="0" i="0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GB" sz="3600" dirty="0">
                    <a:effectLst/>
                  </a:rPr>
                  <a:t> correct to 2 significant figures</a:t>
                </a:r>
                <a:endParaRPr lang="en-GB" sz="3600" i="1" dirty="0"/>
              </a:p>
              <a:p>
                <a14:m>
                  <m:oMath xmlns:m="http://schemas.openxmlformats.org/officeDocument/2006/math">
                    <m:r>
                      <a:rPr lang="en-GB" sz="3600" b="0" i="1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GB" sz="3600" b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3600" b="0" i="1" smtClean="0">
                        <a:latin typeface="Cambria Math" panose="02040503050406030204" pitchFamily="18" charset="0"/>
                      </a:rPr>
                      <m:t>19</m:t>
                    </m:r>
                    <m:r>
                      <a:rPr lang="en-GB" sz="3600" b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GB" sz="3600" b="0" i="0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en-GB" sz="3600" dirty="0">
                    <a:effectLst/>
                  </a:rPr>
                  <a:t> correct to 1 decimal place</a:t>
                </a:r>
                <a:endParaRPr lang="en-GB" sz="3600" dirty="0"/>
              </a:p>
              <a:p>
                <a:r>
                  <a:rPr lang="en-GB" sz="3200" dirty="0">
                    <a:effectLst/>
                  </a:rPr>
                  <a:t>By considering bounds, work out the value of </a:t>
                </a:r>
                <a14:m>
                  <m:oMath xmlns:m="http://schemas.openxmlformats.org/officeDocument/2006/math">
                    <m:r>
                      <a:rPr lang="en-GB" sz="3200" i="1" dirty="0" smtClean="0">
                        <a:effectLst/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GB" sz="3200" dirty="0">
                    <a:effectLst/>
                  </a:rPr>
                  <a:t> to a suitable degree of accuracy.</a:t>
                </a:r>
              </a:p>
              <a:p>
                <a:r>
                  <a:rPr lang="en-GB" sz="3200" dirty="0">
                    <a:effectLst/>
                  </a:rPr>
                  <a:t>Give a reason for your answer.</a:t>
                </a:r>
                <a:endParaRPr lang="en-GB" sz="3200" dirty="0"/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D79A6C25-5DED-4792-0343-35CEF14AF65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>
                <a:blip r:embed="rId2"/>
                <a:stretch>
                  <a:fillRect l="-1922" t="-25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D5342D30-AC11-E99F-4276-AE6EBD058247}"/>
                  </a:ext>
                </a:extLst>
              </p:cNvPr>
              <p:cNvSpPr/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23</m:t>
                      </m:r>
                    </m:oMath>
                  </m:oMathPara>
                </a14:m>
                <a:endParaRPr dirty="0"/>
              </a:p>
            </p:txBody>
          </p:sp>
        </mc:Choice>
        <mc:Fallback xmlns="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D5342D30-AC11-E99F-4276-AE6EBD05824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2" descr="Line art calculator icon">
            <a:extLst>
              <a:ext uri="{FF2B5EF4-FFF2-40B4-BE49-F238E27FC236}">
                <a16:creationId xmlns:a16="http://schemas.microsoft.com/office/drawing/2014/main" id="{E122C53F-D569-C5C5-19D0-A4F99711E92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404" t="60207" r="9602" b="5992"/>
          <a:stretch>
            <a:fillRect/>
          </a:stretch>
        </p:blipFill>
        <p:spPr bwMode="auto">
          <a:xfrm>
            <a:off x="8966200" y="301116"/>
            <a:ext cx="941387" cy="909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608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8297DF-1E90-DE3B-E231-1B60CDE087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1E23DCC5-8012-EE7B-53FD-D9235F5EB735}"/>
                  </a:ext>
                </a:extLst>
              </p:cNvPr>
              <p:cNvSpPr>
                <a:spLocks noGrp="1"/>
              </p:cNvSpPr>
              <p:nvPr>
                <p:ph sz="quarter" idx="10"/>
              </p:nvPr>
            </p:nvSpPr>
            <p:spPr/>
            <p:txBody>
              <a:bodyPr/>
              <a:lstStyle/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3600" dirty="0"/>
                  <a:t>A quantity </a:t>
                </a:r>
                <a14:m>
                  <m:oMath xmlns:m="http://schemas.openxmlformats.org/officeDocument/2006/math">
                    <m:r>
                      <a:rPr lang="en-GB" sz="3600" b="0" i="1" smtClean="0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GB" sz="3600" dirty="0">
                    <a:effectLst/>
                  </a:rPr>
                  <a:t> is given by</a:t>
                </a:r>
                <a:endParaRPr lang="en-GB" sz="3600" dirty="0"/>
              </a:p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𝐵𝐿</m:t>
                      </m:r>
                    </m:oMath>
                  </m:oMathPara>
                </a14:m>
                <a:endParaRPr lang="en-GB" sz="3600" dirty="0"/>
              </a:p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14:m>
                  <m:oMath xmlns:m="http://schemas.openxmlformats.org/officeDocument/2006/math">
                    <m:r>
                      <a:rPr lang="en-GB" sz="3600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GB" sz="360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3600" b="0" i="0" smtClean="0">
                        <a:latin typeface="Cambria Math" panose="02040503050406030204" pitchFamily="18" charset="0"/>
                      </a:rPr>
                      <m:t>0.12</m:t>
                    </m:r>
                  </m:oMath>
                </a14:m>
                <a:r>
                  <a:rPr lang="en-GB" sz="3600" dirty="0">
                    <a:effectLst/>
                  </a:rPr>
                  <a:t> correct to 2 significant figures</a:t>
                </a:r>
                <a:endParaRPr lang="en-GB" sz="3600" i="1" dirty="0"/>
              </a:p>
              <a:p>
                <a14:m>
                  <m:oMath xmlns:m="http://schemas.openxmlformats.org/officeDocument/2006/math">
                    <m:r>
                      <a:rPr lang="en-GB" sz="3600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GB" sz="3600" b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3600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GB" sz="3600" b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GB" sz="3600" b="0" i="0" smtClean="0">
                        <a:latin typeface="Cambria Math" panose="02040503050406030204" pitchFamily="18" charset="0"/>
                      </a:rPr>
                      <m:t>33</m:t>
                    </m:r>
                  </m:oMath>
                </a14:m>
                <a:r>
                  <a:rPr lang="en-GB" sz="3600" dirty="0">
                    <a:effectLst/>
                  </a:rPr>
                  <a:t> correct to 2 decimal place</a:t>
                </a:r>
                <a:endParaRPr lang="en-GB" sz="3600" dirty="0"/>
              </a:p>
              <a:p>
                <a:r>
                  <a:rPr lang="en-GB" sz="3200" dirty="0">
                    <a:effectLst/>
                  </a:rPr>
                  <a:t>By considering bounds, work out the value of </a:t>
                </a:r>
                <a14:m>
                  <m:oMath xmlns:m="http://schemas.openxmlformats.org/officeDocument/2006/math">
                    <m:r>
                      <a:rPr lang="en-GB" sz="3200" b="0" i="1" dirty="0" smtClean="0">
                        <a:effectLst/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GB" sz="3200" dirty="0">
                    <a:effectLst/>
                  </a:rPr>
                  <a:t> to a suitable degree of accuracy.</a:t>
                </a:r>
              </a:p>
              <a:p>
                <a:r>
                  <a:rPr lang="en-GB" sz="3200" dirty="0">
                    <a:effectLst/>
                  </a:rPr>
                  <a:t>Give a reason for your answer.</a:t>
                </a:r>
                <a:endParaRPr lang="en-GB" sz="3200" dirty="0"/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1E23DCC5-8012-EE7B-53FD-D9235F5EB73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>
                <a:blip r:embed="rId2"/>
                <a:stretch>
                  <a:fillRect l="-1922" t="-25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E753F7CC-B5F5-94E3-8F25-757DEF3E379E}"/>
                  </a:ext>
                </a:extLst>
              </p:cNvPr>
              <p:cNvSpPr/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0.04</m:t>
                      </m:r>
                    </m:oMath>
                  </m:oMathPara>
                </a14:m>
                <a:endParaRPr dirty="0"/>
              </a:p>
            </p:txBody>
          </p:sp>
        </mc:Choice>
        <mc:Fallback xmlns="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E753F7CC-B5F5-94E3-8F25-757DEF3E379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 descr="Line art calculator icon">
            <a:extLst>
              <a:ext uri="{FF2B5EF4-FFF2-40B4-BE49-F238E27FC236}">
                <a16:creationId xmlns:a16="http://schemas.microsoft.com/office/drawing/2014/main" id="{D7AE4FC7-5445-2624-1FE6-CA7E9ACFD4E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404" t="60207" r="9602" b="5992"/>
          <a:stretch>
            <a:fillRect/>
          </a:stretch>
        </p:blipFill>
        <p:spPr bwMode="auto">
          <a:xfrm>
            <a:off x="8966200" y="301116"/>
            <a:ext cx="941387" cy="909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2980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093DD1-67AC-3327-D00A-CC9229887D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79E238E3-6CB7-5322-EEAD-AE9086589134}"/>
                  </a:ext>
                </a:extLst>
              </p:cNvPr>
              <p:cNvSpPr>
                <a:spLocks noGrp="1"/>
              </p:cNvSpPr>
              <p:nvPr>
                <p:ph sz="quarter" idx="10"/>
              </p:nvPr>
            </p:nvSpPr>
            <p:spPr/>
            <p:txBody>
              <a:bodyPr/>
              <a:lstStyle/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3600" dirty="0"/>
                  <a:t>A quantity </a:t>
                </a:r>
                <a14:m>
                  <m:oMath xmlns:m="http://schemas.openxmlformats.org/officeDocument/2006/math">
                    <m:r>
                      <a:rPr lang="en-GB" sz="3600" b="0" i="1" smtClean="0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GB" sz="3600" dirty="0">
                    <a:effectLst/>
                  </a:rPr>
                  <a:t> is given by</a:t>
                </a:r>
                <a:endParaRPr lang="en-GB" sz="3600" dirty="0"/>
              </a:p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𝐵𝐿</m:t>
                      </m:r>
                    </m:oMath>
                  </m:oMathPara>
                </a14:m>
                <a:endParaRPr lang="en-GB" sz="3600" dirty="0"/>
              </a:p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14:m>
                  <m:oMath xmlns:m="http://schemas.openxmlformats.org/officeDocument/2006/math">
                    <m:r>
                      <a:rPr lang="en-GB" sz="3600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GB" sz="360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3600" b="0" i="0" smtClean="0">
                        <a:latin typeface="Cambria Math" panose="02040503050406030204" pitchFamily="18" charset="0"/>
                      </a:rPr>
                      <m:t>0.2</m:t>
                    </m:r>
                  </m:oMath>
                </a14:m>
                <a:r>
                  <a:rPr lang="en-GB" sz="3600" dirty="0">
                    <a:effectLst/>
                  </a:rPr>
                  <a:t> correct to 1 decimal place</a:t>
                </a:r>
                <a:endParaRPr lang="en-GB" sz="3600" i="1" dirty="0"/>
              </a:p>
              <a:p>
                <a14:m>
                  <m:oMath xmlns:m="http://schemas.openxmlformats.org/officeDocument/2006/math">
                    <m:r>
                      <a:rPr lang="en-GB" sz="3600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GB" sz="3600" b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3600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GB" sz="3600" b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GB" sz="3600" b="0" i="0" smtClean="0">
                        <a:latin typeface="Cambria Math" panose="02040503050406030204" pitchFamily="18" charset="0"/>
                      </a:rPr>
                      <m:t>546</m:t>
                    </m:r>
                  </m:oMath>
                </a14:m>
                <a:r>
                  <a:rPr lang="en-GB" sz="3600" dirty="0">
                    <a:effectLst/>
                  </a:rPr>
                  <a:t> correct to 3 decimal place</a:t>
                </a:r>
                <a:endParaRPr lang="en-GB" sz="3600" dirty="0"/>
              </a:p>
              <a:p>
                <a:r>
                  <a:rPr lang="en-GB" dirty="0">
                    <a:effectLst/>
                  </a:rPr>
                  <a:t>A pupil claims the only accurate answer to the value of </a:t>
                </a:r>
                <a14:m>
                  <m:oMath xmlns:m="http://schemas.openxmlformats.org/officeDocument/2006/math">
                    <m:r>
                      <a:rPr lang="en-GB" i="1" dirty="0" smtClean="0">
                        <a:effectLst/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GB" dirty="0">
                    <a:effectLst/>
                  </a:rPr>
                  <a:t> is 0.</a:t>
                </a:r>
                <a:br>
                  <a:rPr lang="en-GB" dirty="0">
                    <a:effectLst/>
                  </a:rPr>
                </a:br>
                <a:r>
                  <a:rPr lang="en-GB" dirty="0">
                    <a:effectLst/>
                  </a:rPr>
                  <a:t>By considering bounds, decide if the pupil is correct.</a:t>
                </a:r>
                <a:endParaRPr lang="en-GB" dirty="0"/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79E238E3-6CB7-5322-EEAD-AE908658913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>
                <a:blip r:embed="rId2"/>
                <a:stretch>
                  <a:fillRect l="-1922" t="-25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E6500059-6A69-D8C6-639C-0E918CF6A9DB}"/>
                  </a:ext>
                </a:extLst>
              </p:cNvPr>
              <p:cNvSpPr/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0.1</m:t>
                      </m:r>
                    </m:oMath>
                  </m:oMathPara>
                </a14:m>
                <a:endParaRPr dirty="0"/>
              </a:p>
            </p:txBody>
          </p:sp>
        </mc:Choice>
        <mc:Fallback xmlns="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E6500059-6A69-D8C6-639C-0E918CF6A9D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 descr="Line art calculator icon">
            <a:extLst>
              <a:ext uri="{FF2B5EF4-FFF2-40B4-BE49-F238E27FC236}">
                <a16:creationId xmlns:a16="http://schemas.microsoft.com/office/drawing/2014/main" id="{F79C4550-E4CB-5948-6181-05CE5337234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404" t="60207" r="9602" b="5992"/>
          <a:stretch>
            <a:fillRect/>
          </a:stretch>
        </p:blipFill>
        <p:spPr bwMode="auto">
          <a:xfrm>
            <a:off x="8966200" y="301116"/>
            <a:ext cx="941387" cy="909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2070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1D56DE-2E27-314F-5AC8-C4ECF20744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8F978173-0332-B101-0BF4-CF96A3123B69}"/>
                  </a:ext>
                </a:extLst>
              </p:cNvPr>
              <p:cNvSpPr>
                <a:spLocks noGrp="1"/>
              </p:cNvSpPr>
              <p:nvPr>
                <p:ph sz="quarter" idx="10"/>
              </p:nvPr>
            </p:nvSpPr>
            <p:spPr/>
            <p:txBody>
              <a:bodyPr/>
              <a:lstStyle/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3600" dirty="0"/>
                  <a:t>A quantity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Π</m:t>
                    </m:r>
                  </m:oMath>
                </a14:m>
                <a:r>
                  <a:rPr lang="en-GB" sz="3600" dirty="0">
                    <a:effectLst/>
                  </a:rPr>
                  <a:t> is given by</a:t>
                </a:r>
                <a:endParaRPr lang="en-GB" sz="3600" dirty="0"/>
              </a:p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l-GR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Π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𝑐𝑅𝑇</m:t>
                      </m:r>
                    </m:oMath>
                  </m:oMathPara>
                </a14:m>
                <a:endParaRPr lang="en-GB" sz="3600" dirty="0"/>
              </a:p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14:m>
                  <m:oMath xmlns:m="http://schemas.openxmlformats.org/officeDocument/2006/math">
                    <m:r>
                      <a:rPr lang="en-GB" sz="3600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GB" sz="360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3600" b="0" i="0" smtClean="0">
                        <a:latin typeface="Cambria Math" panose="02040503050406030204" pitchFamily="18" charset="0"/>
                      </a:rPr>
                      <m:t>8.31</m:t>
                    </m:r>
                  </m:oMath>
                </a14:m>
                <a:r>
                  <a:rPr lang="en-GB" sz="3600" dirty="0">
                    <a:effectLst/>
                  </a:rPr>
                  <a:t> correct to 2 decimal place</a:t>
                </a:r>
                <a:endParaRPr lang="en-GB" sz="3600" i="1" dirty="0"/>
              </a:p>
              <a:p>
                <a14:m>
                  <m:oMath xmlns:m="http://schemas.openxmlformats.org/officeDocument/2006/math">
                    <m:r>
                      <a:rPr lang="en-GB" sz="3600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GB" sz="3600" b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3600" b="0" i="0" smtClean="0">
                        <a:latin typeface="Cambria Math" panose="02040503050406030204" pitchFamily="18" charset="0"/>
                      </a:rPr>
                      <m:t>300</m:t>
                    </m:r>
                  </m:oMath>
                </a14:m>
                <a:r>
                  <a:rPr lang="en-GB" sz="3600" dirty="0">
                    <a:effectLst/>
                  </a:rPr>
                  <a:t> correct to 2 significant figures</a:t>
                </a:r>
                <a:endParaRPr lang="en-GB" sz="3600" dirty="0"/>
              </a:p>
              <a:p>
                <a:r>
                  <a:rPr lang="en-GB" sz="3200" dirty="0">
                    <a:effectLst/>
                  </a:rPr>
                  <a:t>Find, in terms of </a:t>
                </a:r>
                <a14:m>
                  <m:oMath xmlns:m="http://schemas.openxmlformats.org/officeDocument/2006/math">
                    <m:r>
                      <a:rPr lang="en-GB" sz="3200" i="1" dirty="0" smtClean="0">
                        <a:effectLst/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GB" sz="3200" dirty="0">
                    <a:effectLst/>
                  </a:rPr>
                  <a:t>, the largest value of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3200" b="0" i="1" dirty="0" smtClean="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Π</m:t>
                    </m:r>
                  </m:oMath>
                </a14:m>
                <a:r>
                  <a:rPr lang="en-GB" sz="3200" dirty="0">
                    <a:effectLst/>
                  </a:rPr>
                  <a:t>.</a:t>
                </a:r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8F978173-0332-B101-0BF4-CF96A3123B6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>
                <a:blip r:embed="rId2"/>
                <a:stretch>
                  <a:fillRect l="-1922" t="-25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9609CBD1-17EC-95FA-479E-0ACCF4B33A23}"/>
                  </a:ext>
                </a:extLst>
              </p:cNvPr>
              <p:cNvSpPr/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2536.075</m:t>
                      </m:r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dirty="0"/>
              </a:p>
            </p:txBody>
          </p:sp>
        </mc:Choice>
        <mc:Fallback xmlns="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9609CBD1-17EC-95FA-479E-0ACCF4B33A2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 descr="Line art calculator icon">
            <a:extLst>
              <a:ext uri="{FF2B5EF4-FFF2-40B4-BE49-F238E27FC236}">
                <a16:creationId xmlns:a16="http://schemas.microsoft.com/office/drawing/2014/main" id="{0A67D5EE-11F8-DB9B-79F3-F76C981E238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404" t="60207" r="9602" b="5992"/>
          <a:stretch>
            <a:fillRect/>
          </a:stretch>
        </p:blipFill>
        <p:spPr bwMode="auto">
          <a:xfrm>
            <a:off x="8966200" y="301116"/>
            <a:ext cx="941387" cy="909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963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0ACA2D-63AF-71D2-DB4E-50B09E2074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0435784E-D492-DE0E-FAB5-CECEC5390523}"/>
                  </a:ext>
                </a:extLst>
              </p:cNvPr>
              <p:cNvSpPr>
                <a:spLocks noGrp="1"/>
              </p:cNvSpPr>
              <p:nvPr>
                <p:ph sz="quarter" idx="10"/>
              </p:nvPr>
            </p:nvSpPr>
            <p:spPr/>
            <p:txBody>
              <a:bodyPr/>
              <a:lstStyle/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3600" dirty="0"/>
                  <a:t>A quantity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Π</m:t>
                    </m:r>
                  </m:oMath>
                </a14:m>
                <a:r>
                  <a:rPr lang="en-GB" sz="3600" dirty="0">
                    <a:effectLst/>
                  </a:rPr>
                  <a:t> is given by</a:t>
                </a:r>
                <a:endParaRPr lang="en-GB" sz="3600" dirty="0"/>
              </a:p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l-GR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Π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𝑐𝑅𝑇</m:t>
                      </m:r>
                    </m:oMath>
                  </m:oMathPara>
                </a14:m>
                <a:endParaRPr lang="en-GB" sz="3600" dirty="0"/>
              </a:p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14:m>
                  <m:oMath xmlns:m="http://schemas.openxmlformats.org/officeDocument/2006/math">
                    <m:r>
                      <a:rPr lang="en-GB" sz="3600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GB" sz="360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3600" b="0" i="0" smtClean="0">
                        <a:latin typeface="Cambria Math" panose="02040503050406030204" pitchFamily="18" charset="0"/>
                      </a:rPr>
                      <m:t>8.31</m:t>
                    </m:r>
                  </m:oMath>
                </a14:m>
                <a:r>
                  <a:rPr lang="en-GB" sz="3600" dirty="0">
                    <a:effectLst/>
                  </a:rPr>
                  <a:t> correct to 2 decimal place</a:t>
                </a:r>
                <a:endParaRPr lang="en-GB" sz="3600" i="1" dirty="0"/>
              </a:p>
              <a:p>
                <a14:m>
                  <m:oMath xmlns:m="http://schemas.openxmlformats.org/officeDocument/2006/math">
                    <m:r>
                      <a:rPr lang="en-GB" sz="3600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GB" sz="3600" b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3600" b="0" i="0" smtClean="0">
                        <a:latin typeface="Cambria Math" panose="02040503050406030204" pitchFamily="18" charset="0"/>
                      </a:rPr>
                      <m:t>300</m:t>
                    </m:r>
                  </m:oMath>
                </a14:m>
                <a:r>
                  <a:rPr lang="en-GB" sz="3600" dirty="0">
                    <a:effectLst/>
                  </a:rPr>
                  <a:t> correct to 2 significant figures</a:t>
                </a:r>
                <a:endParaRPr lang="en-GB" sz="3600" dirty="0"/>
              </a:p>
              <a:p>
                <a:r>
                  <a:rPr lang="en-GB" sz="3200" dirty="0">
                    <a:effectLst/>
                  </a:rPr>
                  <a:t>For a particular chemical, </a:t>
                </a:r>
                <a14:m>
                  <m:oMath xmlns:m="http://schemas.openxmlformats.org/officeDocument/2006/math">
                    <m:r>
                      <a:rPr lang="en-GB" sz="3200" i="1" dirty="0" smtClean="0">
                        <a:effectLst/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GB" sz="3200" i="1" dirty="0" smtClean="0">
                        <a:effectLst/>
                        <a:latin typeface="Cambria Math" panose="02040503050406030204" pitchFamily="18" charset="0"/>
                      </a:rPr>
                      <m:t>=4×</m:t>
                    </m:r>
                    <m:sSup>
                      <m:sSupPr>
                        <m:ctrlPr>
                          <a:rPr lang="en-GB" sz="3200" b="0" i="1" dirty="0" smtClean="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b="0" i="1" dirty="0" smtClean="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3200" b="0" i="1" dirty="0" smtClean="0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−6</m:t>
                        </m:r>
                      </m:sup>
                    </m:sSup>
                  </m:oMath>
                </a14:m>
                <a:r>
                  <a:rPr lang="en-GB" sz="3200" dirty="0">
                    <a:effectLst/>
                  </a:rPr>
                  <a:t>.</a:t>
                </a:r>
                <a:endParaRPr lang="en-GB" sz="3200" dirty="0"/>
              </a:p>
              <a:p>
                <a:r>
                  <a:rPr lang="en-GB" sz="3200" dirty="0">
                    <a:effectLst/>
                  </a:rPr>
                  <a:t>By considering bounds, work out the value of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3200" b="0" i="1" dirty="0" smtClean="0">
                        <a:effectLst/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Π</m:t>
                    </m:r>
                  </m:oMath>
                </a14:m>
                <a:r>
                  <a:rPr lang="en-GB" sz="3200" dirty="0">
                    <a:effectLst/>
                  </a:rPr>
                  <a:t> to a suitable degree of accuracy.</a:t>
                </a:r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0435784E-D492-DE0E-FAB5-CECEC539052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>
                <a:blip r:embed="rId2"/>
                <a:stretch>
                  <a:fillRect l="-1922" t="-25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664718A3-6A2E-28EB-950D-F2A6EFE71FBA}"/>
                  </a:ext>
                </a:extLst>
              </p:cNvPr>
              <p:cNvSpPr/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0.01</m:t>
                      </m:r>
                    </m:oMath>
                  </m:oMathPara>
                </a14:m>
                <a:endParaRPr dirty="0"/>
              </a:p>
            </p:txBody>
          </p:sp>
        </mc:Choice>
        <mc:Fallback xmlns="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664718A3-6A2E-28EB-950D-F2A6EFE71FB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 descr="Line art calculator icon">
            <a:extLst>
              <a:ext uri="{FF2B5EF4-FFF2-40B4-BE49-F238E27FC236}">
                <a16:creationId xmlns:a16="http://schemas.microsoft.com/office/drawing/2014/main" id="{9248AA6D-7C8F-251E-DE61-F40D383CC43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404" t="60207" r="9602" b="5992"/>
          <a:stretch>
            <a:fillRect/>
          </a:stretch>
        </p:blipFill>
        <p:spPr bwMode="auto">
          <a:xfrm>
            <a:off x="8966200" y="301116"/>
            <a:ext cx="941387" cy="909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4557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B1A138-CD4B-9545-81DA-B48754CDC7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1BCECABB-086D-4681-556A-DC6C3AD263D2}"/>
                  </a:ext>
                </a:extLst>
              </p:cNvPr>
              <p:cNvSpPr>
                <a:spLocks noGrp="1"/>
              </p:cNvSpPr>
              <p:nvPr>
                <p:ph sz="quarter" idx="10"/>
              </p:nvPr>
            </p:nvSpPr>
            <p:spPr/>
            <p:txBody>
              <a:bodyPr/>
              <a:lstStyle/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3600" dirty="0"/>
                  <a:t>A variable </a:t>
                </a:r>
                <a14:m>
                  <m:oMath xmlns:m="http://schemas.openxmlformats.org/officeDocument/2006/math">
                    <m:r>
                      <a:rPr lang="en-GB" sz="3600" b="0" i="1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GB" sz="3600" dirty="0">
                    <a:effectLst/>
                  </a:rPr>
                  <a:t> is defined by</a:t>
                </a:r>
                <a:endParaRPr lang="en-GB" sz="3600" dirty="0"/>
              </a:p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GB" sz="360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3600" b="0" i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600" b="0" i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3600" b="0" i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𝑎</m:t>
                      </m:r>
                      <m:sSup>
                        <m:sSupPr>
                          <m:ctrlPr>
                            <a:rPr lang="en-GB" sz="3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3600" dirty="0"/>
              </a:p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14:m>
                  <m:oMath xmlns:m="http://schemas.openxmlformats.org/officeDocument/2006/math">
                    <m:r>
                      <a:rPr lang="en-GB" sz="36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sz="360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3600" b="0" i="0" smtClean="0">
                        <a:latin typeface="Cambria Math" panose="02040503050406030204" pitchFamily="18" charset="0"/>
                      </a:rPr>
                      <m:t>9.8</m:t>
                    </m:r>
                  </m:oMath>
                </a14:m>
                <a:r>
                  <a:rPr lang="en-GB" sz="3600" dirty="0">
                    <a:effectLst/>
                  </a:rPr>
                  <a:t> correct to </a:t>
                </a:r>
                <a:r>
                  <a:rPr lang="en-GB" sz="3600" dirty="0"/>
                  <a:t>1</a:t>
                </a:r>
                <a:r>
                  <a:rPr lang="en-GB" sz="3600" dirty="0">
                    <a:effectLst/>
                  </a:rPr>
                  <a:t> decimal place.</a:t>
                </a:r>
                <a:endParaRPr lang="en-GB" sz="3600" i="1" dirty="0"/>
              </a:p>
              <a:p>
                <a14:m>
                  <m:oMath xmlns:m="http://schemas.openxmlformats.org/officeDocument/2006/math">
                    <m:r>
                      <a:rPr lang="en-GB" sz="36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GB" sz="3600" b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3600" i="1">
                        <a:latin typeface="Cambria Math" panose="02040503050406030204" pitchFamily="18" charset="0"/>
                      </a:rPr>
                      <m:t>4</m:t>
                    </m:r>
                    <m:r>
                      <a:rPr lang="en-GB" sz="3600" b="0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GB" sz="3600" i="1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GB" sz="3600" dirty="0"/>
                  <a:t> correct to 2 significant figures</a:t>
                </a:r>
                <a:r>
                  <a:rPr lang="en-GB" sz="3600" dirty="0">
                    <a:effectLst/>
                  </a:rPr>
                  <a:t>.</a:t>
                </a:r>
                <a:endParaRPr lang="en-GB" sz="3600" dirty="0"/>
              </a:p>
              <a:p>
                <a:r>
                  <a:rPr lang="en-GB" sz="3200" dirty="0">
                    <a:effectLst/>
                  </a:rPr>
                  <a:t>Calculate the upper boun</a:t>
                </a:r>
                <a:r>
                  <a:rPr lang="en-GB" sz="3200" dirty="0"/>
                  <a:t>d </a:t>
                </a:r>
                <a:r>
                  <a:rPr lang="en-GB" sz="3200" dirty="0">
                    <a:effectLst/>
                  </a:rPr>
                  <a:t>of </a:t>
                </a:r>
                <a14:m>
                  <m:oMath xmlns:m="http://schemas.openxmlformats.org/officeDocument/2006/math">
                    <m:r>
                      <a:rPr lang="en-GB" sz="3200" b="0" i="1" dirty="0" smtClean="0">
                        <a:effectLst/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GB" sz="3200" dirty="0">
                    <a:effectLst/>
                  </a:rPr>
                  <a:t> to 4 decimal places.</a:t>
                </a:r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1BCECABB-086D-4681-556A-DC6C3AD263D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>
                <a:blip r:embed="rId2"/>
                <a:stretch>
                  <a:fillRect l="-1922" t="-25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0352B863-BD60-238F-D013-8B8723248580}"/>
                  </a:ext>
                </a:extLst>
              </p:cNvPr>
              <p:cNvSpPr/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80.7823</m:t>
                      </m:r>
                    </m:oMath>
                  </m:oMathPara>
                </a14:m>
                <a:endParaRPr dirty="0"/>
              </a:p>
            </p:txBody>
          </p:sp>
        </mc:Choice>
        <mc:Fallback xmlns="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0352B863-BD60-238F-D013-8B872324858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 descr="Line art calculator icon">
            <a:extLst>
              <a:ext uri="{FF2B5EF4-FFF2-40B4-BE49-F238E27FC236}">
                <a16:creationId xmlns:a16="http://schemas.microsoft.com/office/drawing/2014/main" id="{3C07FCAA-48FF-4BE8-5A80-997918761C8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404" t="60207" r="9602" b="5992"/>
          <a:stretch>
            <a:fillRect/>
          </a:stretch>
        </p:blipFill>
        <p:spPr bwMode="auto">
          <a:xfrm>
            <a:off x="8966200" y="301116"/>
            <a:ext cx="941387" cy="909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5999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BBB1C1-D48F-D2A8-9FB8-B9E3685785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B5AC879C-13B8-47B1-AA9B-4AD3239D28A4}"/>
                  </a:ext>
                </a:extLst>
              </p:cNvPr>
              <p:cNvSpPr>
                <a:spLocks noGrp="1"/>
              </p:cNvSpPr>
              <p:nvPr>
                <p:ph sz="quarter" idx="10"/>
              </p:nvPr>
            </p:nvSpPr>
            <p:spPr/>
            <p:txBody>
              <a:bodyPr/>
              <a:lstStyle/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3600" dirty="0"/>
                  <a:t>A variable </a:t>
                </a:r>
                <a14:m>
                  <m:oMath xmlns:m="http://schemas.openxmlformats.org/officeDocument/2006/math">
                    <m:r>
                      <a:rPr lang="en-GB" sz="3600" b="0" i="1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GB" sz="3600" dirty="0">
                    <a:effectLst/>
                  </a:rPr>
                  <a:t> is defined by</a:t>
                </a:r>
                <a:endParaRPr lang="en-GB" sz="3600" dirty="0"/>
              </a:p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GB" sz="360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3600" b="0" i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600" b="0" i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3600" b="0" i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𝑎</m:t>
                      </m:r>
                      <m:sSup>
                        <m:sSupPr>
                          <m:ctrlPr>
                            <a:rPr lang="en-GB" sz="3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3600" dirty="0"/>
              </a:p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14:m>
                  <m:oMath xmlns:m="http://schemas.openxmlformats.org/officeDocument/2006/math">
                    <m:r>
                      <a:rPr lang="en-GB" sz="36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sz="360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3600" b="0" i="0" smtClean="0">
                        <a:latin typeface="Cambria Math" panose="02040503050406030204" pitchFamily="18" charset="0"/>
                      </a:rPr>
                      <m:t>9.8</m:t>
                    </m:r>
                  </m:oMath>
                </a14:m>
                <a:r>
                  <a:rPr lang="en-GB" sz="3600" dirty="0">
                    <a:effectLst/>
                  </a:rPr>
                  <a:t> correct to </a:t>
                </a:r>
                <a:r>
                  <a:rPr lang="en-GB" sz="3600" dirty="0"/>
                  <a:t>1</a:t>
                </a:r>
                <a:r>
                  <a:rPr lang="en-GB" sz="3600" dirty="0">
                    <a:effectLst/>
                  </a:rPr>
                  <a:t> decimal place.</a:t>
                </a:r>
                <a:endParaRPr lang="en-GB" sz="3600" i="1" dirty="0"/>
              </a:p>
              <a:p>
                <a14:m>
                  <m:oMath xmlns:m="http://schemas.openxmlformats.org/officeDocument/2006/math">
                    <m:r>
                      <a:rPr lang="en-GB" sz="36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GB" sz="3600" b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3600" b="0" i="1" smtClean="0">
                        <a:latin typeface="Cambria Math" panose="02040503050406030204" pitchFamily="18" charset="0"/>
                      </a:rPr>
                      <m:t>4.0</m:t>
                    </m:r>
                  </m:oMath>
                </a14:m>
                <a:r>
                  <a:rPr lang="en-GB" sz="3600" dirty="0">
                    <a:effectLst/>
                  </a:rPr>
                  <a:t> correct to </a:t>
                </a:r>
                <a:r>
                  <a:rPr lang="en-GB" sz="3600" dirty="0"/>
                  <a:t>2 significant figures</a:t>
                </a:r>
                <a:r>
                  <a:rPr lang="en-GB" sz="3600" dirty="0">
                    <a:effectLst/>
                  </a:rPr>
                  <a:t>.</a:t>
                </a:r>
                <a:endParaRPr lang="en-GB" sz="3600" dirty="0"/>
              </a:p>
              <a:p>
                <a:r>
                  <a:rPr lang="en-GB" sz="3200" dirty="0">
                    <a:effectLst/>
                  </a:rPr>
                  <a:t>Calculate the lower boun</a:t>
                </a:r>
                <a:r>
                  <a:rPr lang="en-GB" sz="3200" dirty="0"/>
                  <a:t>d </a:t>
                </a:r>
                <a:r>
                  <a:rPr lang="en-GB" sz="3200" dirty="0">
                    <a:effectLst/>
                  </a:rPr>
                  <a:t>of </a:t>
                </a:r>
                <a14:m>
                  <m:oMath xmlns:m="http://schemas.openxmlformats.org/officeDocument/2006/math">
                    <m:r>
                      <a:rPr lang="en-GB" sz="3200" b="0" i="1" dirty="0" smtClean="0">
                        <a:effectLst/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GB" sz="3200" dirty="0">
                    <a:effectLst/>
                  </a:rPr>
                  <a:t> to 4 decimal places.</a:t>
                </a:r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B5AC879C-13B8-47B1-AA9B-4AD3239D28A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>
                <a:blip r:embed="rId2"/>
                <a:stretch>
                  <a:fillRect l="-1922" t="-25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4F18B9CC-FDE7-4319-1D5D-83E99F869299}"/>
                  </a:ext>
                </a:extLst>
              </p:cNvPr>
              <p:cNvSpPr/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76.0622</m:t>
                      </m:r>
                    </m:oMath>
                  </m:oMathPara>
                </a14:m>
                <a:endParaRPr dirty="0"/>
              </a:p>
            </p:txBody>
          </p:sp>
        </mc:Choice>
        <mc:Fallback xmlns="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4F18B9CC-FDE7-4319-1D5D-83E99F86929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 descr="Line art calculator icon">
            <a:extLst>
              <a:ext uri="{FF2B5EF4-FFF2-40B4-BE49-F238E27FC236}">
                <a16:creationId xmlns:a16="http://schemas.microsoft.com/office/drawing/2014/main" id="{D038D867-8093-9361-0739-3819D036BD9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404" t="60207" r="9602" b="5992"/>
          <a:stretch>
            <a:fillRect/>
          </a:stretch>
        </p:blipFill>
        <p:spPr bwMode="auto">
          <a:xfrm>
            <a:off x="8966200" y="301116"/>
            <a:ext cx="941387" cy="909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8614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1AD1DA-BE27-341C-0F94-2D49F13186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4C83CB24-12D6-B309-B8D4-B5D4C3E68DBE}"/>
                  </a:ext>
                </a:extLst>
              </p:cNvPr>
              <p:cNvSpPr>
                <a:spLocks noGrp="1"/>
              </p:cNvSpPr>
              <p:nvPr>
                <p:ph sz="quarter" idx="10"/>
              </p:nvPr>
            </p:nvSpPr>
            <p:spPr/>
            <p:txBody>
              <a:bodyPr/>
              <a:lstStyle/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3600" dirty="0"/>
                  <a:t>A variable </a:t>
                </a:r>
                <a14:m>
                  <m:oMath xmlns:m="http://schemas.openxmlformats.org/officeDocument/2006/math">
                    <m:r>
                      <a:rPr lang="en-GB" sz="3600" b="0" i="1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GB" sz="3600" dirty="0">
                    <a:effectLst/>
                  </a:rPr>
                  <a:t> is defined by</a:t>
                </a:r>
                <a:endParaRPr lang="en-GB" sz="3600" dirty="0"/>
              </a:p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GB" sz="360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3600" b="0" i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600" b="0" i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3600" b="0" i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𝑎</m:t>
                      </m:r>
                      <m:sSup>
                        <m:sSupPr>
                          <m:ctrlPr>
                            <a:rPr lang="en-GB" sz="3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GB" sz="3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3600" dirty="0"/>
              </a:p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14:m>
                  <m:oMath xmlns:m="http://schemas.openxmlformats.org/officeDocument/2006/math">
                    <m:r>
                      <a:rPr lang="en-GB" sz="36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sz="360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3600" b="0" i="0" smtClean="0">
                        <a:latin typeface="Cambria Math" panose="02040503050406030204" pitchFamily="18" charset="0"/>
                      </a:rPr>
                      <m:t>9.8</m:t>
                    </m:r>
                  </m:oMath>
                </a14:m>
                <a:r>
                  <a:rPr lang="en-GB" sz="3600" dirty="0">
                    <a:effectLst/>
                  </a:rPr>
                  <a:t> correct to </a:t>
                </a:r>
                <a:r>
                  <a:rPr lang="en-GB" sz="3600" dirty="0"/>
                  <a:t>1</a:t>
                </a:r>
                <a:r>
                  <a:rPr lang="en-GB" sz="3600" dirty="0">
                    <a:effectLst/>
                  </a:rPr>
                  <a:t> decimal place.</a:t>
                </a:r>
                <a:endParaRPr lang="en-GB" sz="3600" i="1" dirty="0"/>
              </a:p>
              <a:p>
                <a14:m>
                  <m:oMath xmlns:m="http://schemas.openxmlformats.org/officeDocument/2006/math">
                    <m:r>
                      <a:rPr lang="en-GB" sz="36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GB" sz="3600" b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3600" b="0" i="1" smtClean="0">
                        <a:latin typeface="Cambria Math" panose="02040503050406030204" pitchFamily="18" charset="0"/>
                      </a:rPr>
                      <m:t>4.0</m:t>
                    </m:r>
                  </m:oMath>
                </a14:m>
                <a:r>
                  <a:rPr lang="en-GB" sz="3600" dirty="0">
                    <a:effectLst/>
                  </a:rPr>
                  <a:t> correct to </a:t>
                </a:r>
                <a:r>
                  <a:rPr lang="en-GB" sz="3600" dirty="0"/>
                  <a:t>2 significant figures</a:t>
                </a:r>
                <a:r>
                  <a:rPr lang="en-GB" sz="3600" dirty="0">
                    <a:effectLst/>
                  </a:rPr>
                  <a:t>.</a:t>
                </a:r>
                <a:endParaRPr lang="en-GB" sz="3600" dirty="0"/>
              </a:p>
              <a:p>
                <a:r>
                  <a:rPr lang="en-GB" sz="3200" dirty="0"/>
                  <a:t>By considering bounds, work out the value of </a:t>
                </a:r>
                <a14:m>
                  <m:oMath xmlns:m="http://schemas.openxmlformats.org/officeDocument/2006/math">
                    <m:r>
                      <a:rPr lang="en-GB" sz="3200" b="0" i="1" dirty="0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GB" sz="3200" dirty="0"/>
                  <a:t> to a suitable degree of accuracy.</a:t>
                </a:r>
              </a:p>
              <a:p>
                <a:r>
                  <a:rPr lang="en-GB" sz="3200" dirty="0"/>
                  <a:t>Give a reason for your answer.</a:t>
                </a:r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4C83CB24-12D6-B309-B8D4-B5D4C3E68DB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>
                <a:blip r:embed="rId2"/>
                <a:stretch>
                  <a:fillRect l="-1922" t="-25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5A0C7E12-8926-01B3-7E20-E71371D4A8A7}"/>
                  </a:ext>
                </a:extLst>
              </p:cNvPr>
              <p:cNvSpPr/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80</m:t>
                      </m:r>
                    </m:oMath>
                  </m:oMathPara>
                </a14:m>
                <a:endParaRPr dirty="0"/>
              </a:p>
            </p:txBody>
          </p:sp>
        </mc:Choice>
        <mc:Fallback xmlns="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5A0C7E12-8926-01B3-7E20-E71371D4A8A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 descr="Line art calculator icon">
            <a:extLst>
              <a:ext uri="{FF2B5EF4-FFF2-40B4-BE49-F238E27FC236}">
                <a16:creationId xmlns:a16="http://schemas.microsoft.com/office/drawing/2014/main" id="{59D140AF-F5A5-2FAF-BA60-D5CF572CF80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404" t="60207" r="9602" b="5992"/>
          <a:stretch>
            <a:fillRect/>
          </a:stretch>
        </p:blipFill>
        <p:spPr bwMode="auto">
          <a:xfrm>
            <a:off x="8966200" y="301116"/>
            <a:ext cx="941387" cy="909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1694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9C8E9D-640F-1B73-9BE3-0F36155D85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22407981-A20A-BAAD-0A3E-2332D2503830}"/>
                  </a:ext>
                </a:extLst>
              </p:cNvPr>
              <p:cNvSpPr>
                <a:spLocks noGrp="1"/>
              </p:cNvSpPr>
              <p:nvPr>
                <p:ph sz="quarter" idx="10"/>
              </p:nvPr>
            </p:nvSpPr>
            <p:spPr/>
            <p:txBody>
              <a:bodyPr/>
              <a:lstStyle/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3200" dirty="0"/>
                  <a:t>A time for a pendulum to swing </a:t>
                </a:r>
                <a:r>
                  <a:rPr lang="en-GB" sz="3200" dirty="0">
                    <a:effectLst/>
                  </a:rPr>
                  <a:t>is given by the</a:t>
                </a:r>
                <a:br>
                  <a:rPr lang="en-GB" sz="3200" dirty="0">
                    <a:effectLst/>
                  </a:rPr>
                </a:br>
                <a:r>
                  <a:rPr lang="en-GB" sz="3200" dirty="0">
                    <a:effectLst/>
                  </a:rPr>
                  <a:t>formula</a:t>
                </a:r>
                <a:endParaRPr lang="en-GB" sz="3200" dirty="0"/>
              </a:p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>
                      <m:r>
                        <a:rPr lang="en-GB" sz="3200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GB" sz="320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3200" b="0" i="0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rad>
                        <m:radPr>
                          <m:degHide m:val="on"/>
                          <m:ctrlPr>
                            <a:rPr lang="en-GB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GB" sz="3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3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GB" sz="3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𝐿</m:t>
                              </m:r>
                              <m:r>
                                <a:rPr lang="en-GB" sz="3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</m:num>
                            <m:den>
                              <m:r>
                                <a:rPr lang="en-GB" sz="3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𝑔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GB" sz="3200" dirty="0"/>
              </a:p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14:m>
                  <m:oMath xmlns:m="http://schemas.openxmlformats.org/officeDocument/2006/math"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GB" sz="320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3200" b="0" i="0" smtClean="0">
                        <a:latin typeface="Cambria Math" panose="02040503050406030204" pitchFamily="18" charset="0"/>
                      </a:rPr>
                      <m:t>15</m:t>
                    </m:r>
                  </m:oMath>
                </a14:m>
                <a:r>
                  <a:rPr lang="en-GB" sz="3200" dirty="0">
                    <a:effectLst/>
                  </a:rPr>
                  <a:t> correct to 2 significant figures</a:t>
                </a:r>
                <a:endParaRPr lang="en-GB" sz="3200" i="1" dirty="0"/>
              </a:p>
              <a:p>
                <a14:m>
                  <m:oMath xmlns:m="http://schemas.openxmlformats.org/officeDocument/2006/math"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GB" sz="3200" b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1.35</m:t>
                    </m:r>
                  </m:oMath>
                </a14:m>
                <a:r>
                  <a:rPr lang="en-GB" sz="3200" dirty="0"/>
                  <a:t> correct to 2 decimal places</a:t>
                </a:r>
                <a:r>
                  <a:rPr lang="en-GB" sz="3200" dirty="0">
                    <a:effectLst/>
                  </a:rPr>
                  <a:t>.</a:t>
                </a:r>
                <a:endParaRPr lang="en-GB" sz="3200" dirty="0"/>
              </a:p>
              <a:p>
                <a:r>
                  <a:rPr lang="en-GB" sz="3200" dirty="0"/>
                  <a:t>By considering bounds, work out the value of </a:t>
                </a:r>
                <a14:m>
                  <m:oMath xmlns:m="http://schemas.openxmlformats.org/officeDocument/2006/math">
                    <m:r>
                      <a:rPr lang="en-GB" sz="3200" b="0" i="1" dirty="0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GB" sz="3200" dirty="0"/>
                  <a:t> to a suitable degree of accuracy.</a:t>
                </a:r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22407981-A20A-BAAD-0A3E-2332D250383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>
                <a:blip r:embed="rId2"/>
                <a:stretch>
                  <a:fillRect l="-1602" t="-22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9A556CE2-0C21-4F29-245D-21FA3E1F1064}"/>
                  </a:ext>
                </a:extLst>
              </p:cNvPr>
              <p:cNvSpPr/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dirty="0"/>
              </a:p>
            </p:txBody>
          </p:sp>
        </mc:Choice>
        <mc:Fallback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9A556CE2-0C21-4F29-245D-21FA3E1F106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 descr="Line art calculator icon">
            <a:extLst>
              <a:ext uri="{FF2B5EF4-FFF2-40B4-BE49-F238E27FC236}">
                <a16:creationId xmlns:a16="http://schemas.microsoft.com/office/drawing/2014/main" id="{C2BCCF68-64C4-C4A7-F343-E819B58E099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404" t="60207" r="9602" b="5992"/>
          <a:stretch>
            <a:fillRect/>
          </a:stretch>
        </p:blipFill>
        <p:spPr bwMode="auto">
          <a:xfrm>
            <a:off x="8966200" y="301116"/>
            <a:ext cx="941387" cy="909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2651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00FAC2-570D-EA2C-50C7-F968C7EC6A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95D36EA2-D413-074B-3447-A91E11E324D0}"/>
                  </a:ext>
                </a:extLst>
              </p:cNvPr>
              <p:cNvSpPr>
                <a:spLocks noGrp="1"/>
              </p:cNvSpPr>
              <p:nvPr>
                <p:ph sz="quarter" idx="10"/>
              </p:nvPr>
            </p:nvSpPr>
            <p:spPr/>
            <p:txBody>
              <a:bodyPr/>
              <a:lstStyle/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3200" dirty="0"/>
                  <a:t>The </a:t>
                </a:r>
                <a:r>
                  <a:rPr lang="en-GB" sz="3200" i="1" dirty="0">
                    <a:effectLst/>
                  </a:rPr>
                  <a:t>Young–Laplace</a:t>
                </a:r>
                <a:r>
                  <a:rPr lang="en-GB" sz="3200" dirty="0">
                    <a:effectLst/>
                  </a:rPr>
                  <a:t> spherical droplet formula is</a:t>
                </a:r>
                <a:endParaRPr lang="en-GB" sz="3200" dirty="0"/>
              </a:p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n-GB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GB" i="1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GB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𝛾</m:t>
                          </m:r>
                        </m:num>
                        <m:den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𝑅</m:t>
                          </m:r>
                        </m:den>
                      </m:f>
                    </m:oMath>
                  </m:oMathPara>
                </a14:m>
                <a:endParaRPr lang="en-GB" sz="3200" dirty="0"/>
              </a:p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14:m>
                  <m:oMath xmlns:m="http://schemas.openxmlformats.org/officeDocument/2006/math">
                    <m:r>
                      <a:rPr lang="en-GB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𝛾</m:t>
                    </m:r>
                    <m:r>
                      <a:rPr lang="en-GB" sz="320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3200" b="0" i="0" smtClean="0">
                        <a:latin typeface="Cambria Math" panose="02040503050406030204" pitchFamily="18" charset="0"/>
                      </a:rPr>
                      <m:t>0.058</m:t>
                    </m:r>
                  </m:oMath>
                </a14:m>
                <a:r>
                  <a:rPr lang="en-GB" sz="3200" dirty="0">
                    <a:effectLst/>
                  </a:rPr>
                  <a:t> correct to 2 significant figures</a:t>
                </a:r>
                <a:endParaRPr lang="en-GB" sz="3200" i="1" dirty="0"/>
              </a:p>
              <a:p>
                <a14:m>
                  <m:oMath xmlns:m="http://schemas.openxmlformats.org/officeDocument/2006/math"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GB" sz="3200" b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3200" b="0" i="0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.23</m:t>
                    </m:r>
                  </m:oMath>
                </a14:m>
                <a:r>
                  <a:rPr lang="en-GB" sz="3200" dirty="0"/>
                  <a:t> correct to 2 decimal places</a:t>
                </a:r>
                <a:r>
                  <a:rPr lang="en-GB" sz="3200" dirty="0">
                    <a:effectLst/>
                  </a:rPr>
                  <a:t>.</a:t>
                </a:r>
                <a:endParaRPr lang="en-GB" sz="3200" dirty="0"/>
              </a:p>
              <a:p>
                <a:r>
                  <a:rPr lang="en-GB" sz="3200" dirty="0"/>
                  <a:t>By considering bounds, work out the value of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32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Δ</m:t>
                    </m:r>
                    <m:r>
                      <a:rPr lang="en-GB" sz="32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GB" sz="3200" dirty="0"/>
                  <a:t> to a suitable degree of accuracy.</a:t>
                </a:r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95D36EA2-D413-074B-3447-A91E11E324D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>
                <a:blip r:embed="rId2"/>
                <a:stretch>
                  <a:fillRect l="-1602" t="-22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5B39DCB7-A58A-D449-5869-F2D4BBE887E0}"/>
                  </a:ext>
                </a:extLst>
              </p:cNvPr>
              <p:cNvSpPr/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0.5</m:t>
                      </m:r>
                    </m:oMath>
                  </m:oMathPara>
                </a14:m>
                <a:endParaRPr dirty="0"/>
              </a:p>
            </p:txBody>
          </p:sp>
        </mc:Choice>
        <mc:Fallback xmlns="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5B39DCB7-A58A-D449-5869-F2D4BBE887E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 descr="Line art calculator icon">
            <a:extLst>
              <a:ext uri="{FF2B5EF4-FFF2-40B4-BE49-F238E27FC236}">
                <a16:creationId xmlns:a16="http://schemas.microsoft.com/office/drawing/2014/main" id="{41F2075E-FA0C-D77D-5C50-57FB335662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404" t="60207" r="9602" b="5992"/>
          <a:stretch>
            <a:fillRect/>
          </a:stretch>
        </p:blipFill>
        <p:spPr bwMode="auto">
          <a:xfrm>
            <a:off x="8966200" y="301116"/>
            <a:ext cx="941387" cy="909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1517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C99945-C975-42AE-7CBF-7A6174864A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FB3142E4-6411-8177-1CF8-8D826CF71CF8}"/>
                  </a:ext>
                </a:extLst>
              </p:cNvPr>
              <p:cNvSpPr>
                <a:spLocks noGrp="1"/>
              </p:cNvSpPr>
              <p:nvPr>
                <p:ph sz="quarter" idx="10"/>
              </p:nvPr>
            </p:nvSpPr>
            <p:spPr/>
            <p:txBody>
              <a:bodyPr/>
              <a:lstStyle/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dirty="0"/>
                  <a:t>A scientist measures the radiated power and temperature</a:t>
                </a:r>
                <a:br>
                  <a:rPr lang="en-GB" dirty="0"/>
                </a:br>
                <a:r>
                  <a:rPr lang="en-GB" dirty="0"/>
                  <a:t>of a nearby star for the </a:t>
                </a:r>
                <a:r>
                  <a:rPr lang="en-GB" i="1" dirty="0">
                    <a:effectLst/>
                  </a:rPr>
                  <a:t>Stefan–Boltzmann </a:t>
                </a:r>
                <a:r>
                  <a:rPr lang="en-GB" dirty="0">
                    <a:effectLst/>
                  </a:rPr>
                  <a:t>formula</a:t>
                </a:r>
                <a:br>
                  <a:rPr lang="en-GB" sz="3200" dirty="0">
                    <a:effectLst/>
                  </a:rPr>
                </a:br>
                <a14:m>
                  <m:oMathPara xmlns:m="http://schemas.openxmlformats.org/officeDocument/2006/math">
                    <m:oMath>
                      <m:r>
                        <a:rPr lang="en-GB" i="1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GB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𝑘</m:t>
                      </m:r>
                      <m:sSup>
                        <m:sSup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p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en-GB" sz="3200" dirty="0"/>
              </a:p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14:m>
                  <m:oMath xmlns:m="http://schemas.openxmlformats.org/officeDocument/2006/math">
                    <m:r>
                      <a:rPr lang="en-GB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𝑃</m:t>
                    </m:r>
                    <m:r>
                      <a:rPr lang="en-GB" sz="320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3200" b="0" i="0" smtClean="0">
                        <a:latin typeface="Cambria Math" panose="02040503050406030204" pitchFamily="18" charset="0"/>
                      </a:rPr>
                      <m:t>3.6</m:t>
                    </m:r>
                    <m:r>
                      <a:rPr lang="en-GB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en-GB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26</m:t>
                        </m:r>
                      </m:sup>
                    </m:sSup>
                    <m:r>
                      <a:rPr lang="en-GB" sz="32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3200" b="0" i="0" smtClean="0">
                        <a:latin typeface="Cambria Math" panose="02040503050406030204" pitchFamily="18" charset="0"/>
                      </a:rPr>
                      <m:t>W</m:t>
                    </m:r>
                  </m:oMath>
                </a14:m>
                <a:r>
                  <a:rPr lang="en-GB" sz="3200" i="1" dirty="0"/>
                  <a:t> </a:t>
                </a:r>
              </a:p>
              <a:p>
                <a14:m>
                  <m:oMath xmlns:m="http://schemas.openxmlformats.org/officeDocument/2006/math"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GB" sz="3200" b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3200" b="0" i="0" smtClean="0">
                        <a:latin typeface="Cambria Math" panose="02040503050406030204" pitchFamily="18" charset="0"/>
                      </a:rPr>
                      <m:t>5800</m:t>
                    </m:r>
                    <m:r>
                      <a:rPr lang="en-GB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  <m:r>
                      <m:rPr>
                        <m:sty m:val="p"/>
                      </m:rPr>
                      <a:rPr lang="en-GB" sz="3200" b="0" i="0" smtClean="0">
                        <a:latin typeface="Cambria Math" panose="02040503050406030204" pitchFamily="18" charset="0"/>
                      </a:rPr>
                      <m:t>K</m:t>
                    </m:r>
                  </m:oMath>
                </a14:m>
                <a:r>
                  <a:rPr lang="en-GB" sz="3200" dirty="0"/>
                  <a:t>  </a:t>
                </a:r>
              </a:p>
              <a:p>
                <a:r>
                  <a:rPr lang="en-GB" sz="3200" dirty="0"/>
                  <a:t>Each correct to 2 significant figures</a:t>
                </a:r>
                <a:r>
                  <a:rPr lang="en-GB" sz="3200" dirty="0">
                    <a:effectLst/>
                  </a:rPr>
                  <a:t>.</a:t>
                </a:r>
                <a:endParaRPr lang="en-GB" sz="3200" dirty="0"/>
              </a:p>
              <a:p>
                <a:r>
                  <a:rPr lang="en-GB" sz="3200" dirty="0"/>
                  <a:t>What is the upper bound of </a:t>
                </a:r>
                <a14:m>
                  <m:oMath xmlns:m="http://schemas.openxmlformats.org/officeDocument/2006/math">
                    <m:r>
                      <a:rPr lang="en-GB" sz="32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GB" sz="3200" dirty="0"/>
                  <a:t>?</a:t>
                </a:r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FB3142E4-6411-8177-1CF8-8D826CF71CF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>
                <a:blip r:embed="rId2"/>
                <a:stretch>
                  <a:fillRect l="-1602" t="-16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3BAD1D9A-C38F-D57A-C255-9BB6ADB962DC}"/>
                  </a:ext>
                </a:extLst>
              </p:cNvPr>
              <p:cNvSpPr/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3.65</m:t>
                      </m:r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8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8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8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26</m:t>
                          </m:r>
                        </m:sup>
                      </m:sSup>
                    </m:oMath>
                  </m:oMathPara>
                </a14:m>
                <a:endParaRPr dirty="0"/>
              </a:p>
            </p:txBody>
          </p:sp>
        </mc:Choice>
        <mc:Fallback xmlns="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3BAD1D9A-C38F-D57A-C255-9BB6ADB962D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 descr="Line art calculator icon">
            <a:extLst>
              <a:ext uri="{FF2B5EF4-FFF2-40B4-BE49-F238E27FC236}">
                <a16:creationId xmlns:a16="http://schemas.microsoft.com/office/drawing/2014/main" id="{CF1132BB-68CA-D26B-F3F2-82D346614BC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404" t="60207" r="9602" b="5992"/>
          <a:stretch>
            <a:fillRect/>
          </a:stretch>
        </p:blipFill>
        <p:spPr bwMode="auto">
          <a:xfrm>
            <a:off x="8966200" y="301116"/>
            <a:ext cx="941387" cy="909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4409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AF8866-E8B9-F14E-FFA4-40A14C4BEA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B0EC4410-B944-FD05-2D41-19C793A9762B}"/>
                  </a:ext>
                </a:extLst>
              </p:cNvPr>
              <p:cNvSpPr>
                <a:spLocks noGrp="1"/>
              </p:cNvSpPr>
              <p:nvPr>
                <p:ph sz="quarter" idx="10"/>
              </p:nvPr>
            </p:nvSpPr>
            <p:spPr/>
            <p:txBody>
              <a:bodyPr/>
              <a:lstStyle/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dirty="0"/>
                  <a:t>A scientist measures the radiated power and temperature</a:t>
                </a:r>
                <a:br>
                  <a:rPr lang="en-GB" dirty="0"/>
                </a:br>
                <a:r>
                  <a:rPr lang="en-GB" dirty="0"/>
                  <a:t>of a nearby star for the </a:t>
                </a:r>
                <a:r>
                  <a:rPr lang="en-GB" i="1" dirty="0">
                    <a:effectLst/>
                  </a:rPr>
                  <a:t>Stefan–Boltzmann </a:t>
                </a:r>
                <a:r>
                  <a:rPr lang="en-GB" dirty="0">
                    <a:effectLst/>
                  </a:rPr>
                  <a:t>formula</a:t>
                </a:r>
                <a:br>
                  <a:rPr lang="en-GB" sz="3200" dirty="0">
                    <a:effectLst/>
                  </a:rPr>
                </a:br>
                <a14:m>
                  <m:oMathPara xmlns:m="http://schemas.openxmlformats.org/officeDocument/2006/math">
                    <m:oMath>
                      <m:r>
                        <a:rPr lang="en-GB" i="1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GB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𝑘</m:t>
                      </m:r>
                      <m:sSup>
                        <m:sSup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p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en-GB" sz="3200" dirty="0"/>
              </a:p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14:m>
                  <m:oMath xmlns:m="http://schemas.openxmlformats.org/officeDocument/2006/math">
                    <m:r>
                      <a:rPr lang="en-GB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𝑃</m:t>
                    </m:r>
                    <m:r>
                      <a:rPr lang="en-GB" sz="320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3200" b="0" i="0" smtClean="0">
                        <a:latin typeface="Cambria Math" panose="02040503050406030204" pitchFamily="18" charset="0"/>
                      </a:rPr>
                      <m:t>3.6</m:t>
                    </m:r>
                    <m:r>
                      <a:rPr lang="en-GB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en-GB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26</m:t>
                        </m:r>
                      </m:sup>
                    </m:sSup>
                    <m:r>
                      <a:rPr lang="en-GB" sz="32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3200" b="0" i="0" smtClean="0">
                        <a:latin typeface="Cambria Math" panose="02040503050406030204" pitchFamily="18" charset="0"/>
                      </a:rPr>
                      <m:t>W</m:t>
                    </m:r>
                  </m:oMath>
                </a14:m>
                <a:r>
                  <a:rPr lang="en-GB" sz="3200" i="1" dirty="0"/>
                  <a:t> </a:t>
                </a:r>
              </a:p>
              <a:p>
                <a14:m>
                  <m:oMath xmlns:m="http://schemas.openxmlformats.org/officeDocument/2006/math"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GB" sz="3200" b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3200" b="0" i="0" smtClean="0">
                        <a:latin typeface="Cambria Math" panose="02040503050406030204" pitchFamily="18" charset="0"/>
                      </a:rPr>
                      <m:t>5800</m:t>
                    </m:r>
                    <m:r>
                      <a:rPr lang="en-GB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  <m:r>
                      <m:rPr>
                        <m:sty m:val="p"/>
                      </m:rPr>
                      <a:rPr lang="en-GB" sz="3200" b="0" i="0" smtClean="0">
                        <a:latin typeface="Cambria Math" panose="02040503050406030204" pitchFamily="18" charset="0"/>
                      </a:rPr>
                      <m:t>K</m:t>
                    </m:r>
                  </m:oMath>
                </a14:m>
                <a:r>
                  <a:rPr lang="en-GB" sz="3200" dirty="0"/>
                  <a:t>  </a:t>
                </a:r>
              </a:p>
              <a:p>
                <a:r>
                  <a:rPr lang="en-GB" sz="3200" dirty="0"/>
                  <a:t>Each correct to 2 significant figures</a:t>
                </a:r>
                <a:r>
                  <a:rPr lang="en-GB" sz="3200" dirty="0">
                    <a:effectLst/>
                  </a:rPr>
                  <a:t>.</a:t>
                </a:r>
                <a:endParaRPr lang="en-GB" sz="3200" dirty="0"/>
              </a:p>
              <a:p>
                <a:r>
                  <a:rPr lang="en-GB" sz="3200" dirty="0"/>
                  <a:t>What is the lower bound of </a:t>
                </a:r>
                <a14:m>
                  <m:oMath xmlns:m="http://schemas.openxmlformats.org/officeDocument/2006/math">
                    <m:r>
                      <a:rPr lang="en-GB" sz="32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GB" sz="3200" dirty="0"/>
                  <a:t>?</a:t>
                </a:r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B0EC4410-B944-FD05-2D41-19C793A9762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>
                <a:blip r:embed="rId2"/>
                <a:stretch>
                  <a:fillRect l="-1602" t="-16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91F89455-524A-BC19-29B7-72E64DB8E518}"/>
                  </a:ext>
                </a:extLst>
              </p:cNvPr>
              <p:cNvSpPr/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5750</m:t>
                      </m:r>
                    </m:oMath>
                  </m:oMathPara>
                </a14:m>
                <a:endParaRPr dirty="0"/>
              </a:p>
            </p:txBody>
          </p:sp>
        </mc:Choice>
        <mc:Fallback xmlns="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91F89455-524A-BC19-29B7-72E64DB8E51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 descr="Line art calculator icon">
            <a:extLst>
              <a:ext uri="{FF2B5EF4-FFF2-40B4-BE49-F238E27FC236}">
                <a16:creationId xmlns:a16="http://schemas.microsoft.com/office/drawing/2014/main" id="{C0570D47-E076-85EC-9BD8-358FC0E2671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404" t="60207" r="9602" b="5992"/>
          <a:stretch>
            <a:fillRect/>
          </a:stretch>
        </p:blipFill>
        <p:spPr bwMode="auto">
          <a:xfrm>
            <a:off x="8966200" y="301116"/>
            <a:ext cx="941387" cy="909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826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ADD6E6-071D-6742-5D30-CC9277D02A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81793A81-C7D9-ECF9-D8AB-BD118224215F}"/>
                  </a:ext>
                </a:extLst>
              </p:cNvPr>
              <p:cNvSpPr>
                <a:spLocks noGrp="1"/>
              </p:cNvSpPr>
              <p:nvPr>
                <p:ph sz="quarter" idx="10"/>
              </p:nvPr>
            </p:nvSpPr>
            <p:spPr/>
            <p:txBody>
              <a:bodyPr/>
              <a:lstStyle/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dirty="0"/>
                  <a:t>A scientist measures the radiated power and temperature</a:t>
                </a:r>
                <a:br>
                  <a:rPr lang="en-GB" dirty="0"/>
                </a:br>
                <a:r>
                  <a:rPr lang="en-GB" dirty="0"/>
                  <a:t>of a nearby star for the </a:t>
                </a:r>
                <a:r>
                  <a:rPr lang="en-GB" i="1" dirty="0">
                    <a:effectLst/>
                  </a:rPr>
                  <a:t>Stefan–Boltzmann </a:t>
                </a:r>
                <a:r>
                  <a:rPr lang="en-GB" dirty="0">
                    <a:effectLst/>
                  </a:rPr>
                  <a:t>formula</a:t>
                </a:r>
                <a:br>
                  <a:rPr lang="en-GB" sz="3200" dirty="0">
                    <a:effectLst/>
                  </a:rPr>
                </a:br>
                <a14:m>
                  <m:oMathPara xmlns:m="http://schemas.openxmlformats.org/officeDocument/2006/math">
                    <m:oMath>
                      <m:r>
                        <a:rPr lang="en-GB" i="1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GB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𝑘</m:t>
                      </m:r>
                      <m:sSup>
                        <m:sSup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p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en-GB" sz="3200" dirty="0"/>
              </a:p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14:m>
                  <m:oMath xmlns:m="http://schemas.openxmlformats.org/officeDocument/2006/math">
                    <m:r>
                      <a:rPr lang="en-GB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𝑃</m:t>
                    </m:r>
                    <m:r>
                      <a:rPr lang="en-GB" sz="320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3200" b="0" i="0" smtClean="0">
                        <a:latin typeface="Cambria Math" panose="02040503050406030204" pitchFamily="18" charset="0"/>
                      </a:rPr>
                      <m:t>3.6</m:t>
                    </m:r>
                    <m:r>
                      <a:rPr lang="en-GB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en-GB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26</m:t>
                        </m:r>
                      </m:sup>
                    </m:sSup>
                    <m:r>
                      <a:rPr lang="en-GB" sz="32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3200" b="0" i="0" smtClean="0">
                        <a:latin typeface="Cambria Math" panose="02040503050406030204" pitchFamily="18" charset="0"/>
                      </a:rPr>
                      <m:t>W</m:t>
                    </m:r>
                  </m:oMath>
                </a14:m>
                <a:r>
                  <a:rPr lang="en-GB" sz="3200" i="1" dirty="0"/>
                  <a:t> </a:t>
                </a:r>
              </a:p>
              <a:p>
                <a14:m>
                  <m:oMath xmlns:m="http://schemas.openxmlformats.org/officeDocument/2006/math"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GB" sz="3200" b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3200" b="0" i="0" smtClean="0">
                        <a:latin typeface="Cambria Math" panose="02040503050406030204" pitchFamily="18" charset="0"/>
                      </a:rPr>
                      <m:t>5800</m:t>
                    </m:r>
                    <m:r>
                      <a:rPr lang="en-GB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  <m:r>
                      <m:rPr>
                        <m:sty m:val="p"/>
                      </m:rPr>
                      <a:rPr lang="en-GB" sz="3200" b="0" i="0" smtClean="0">
                        <a:latin typeface="Cambria Math" panose="02040503050406030204" pitchFamily="18" charset="0"/>
                      </a:rPr>
                      <m:t>K</m:t>
                    </m:r>
                  </m:oMath>
                </a14:m>
                <a:r>
                  <a:rPr lang="en-GB" sz="3200" dirty="0"/>
                  <a:t>  </a:t>
                </a:r>
              </a:p>
              <a:p>
                <a:r>
                  <a:rPr lang="en-GB" sz="3200" dirty="0"/>
                  <a:t>Each correct to 2 significant figures</a:t>
                </a:r>
                <a:r>
                  <a:rPr lang="en-GB" sz="3200" dirty="0">
                    <a:effectLst/>
                  </a:rPr>
                  <a:t>.</a:t>
                </a:r>
                <a:endParaRPr lang="en-GB" sz="3200" dirty="0"/>
              </a:p>
              <a:p>
                <a:r>
                  <a:rPr lang="en-GB" sz="3200" dirty="0"/>
                  <a:t>Rearrange the </a:t>
                </a:r>
                <a:r>
                  <a:rPr lang="en-GB" sz="3200" i="1" dirty="0"/>
                  <a:t>Stefan–Boltzmann </a:t>
                </a:r>
                <a:r>
                  <a:rPr lang="en-GB" sz="3200" dirty="0"/>
                  <a:t>formula to make </a:t>
                </a:r>
                <a14:m>
                  <m:oMath xmlns:m="http://schemas.openxmlformats.org/officeDocument/2006/math">
                    <m:r>
                      <a:rPr lang="en-GB" sz="32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𝑘</m:t>
                    </m:r>
                  </m:oMath>
                </a14:m>
                <a:br>
                  <a:rPr lang="en-GB" sz="3200" dirty="0"/>
                </a:br>
                <a:r>
                  <a:rPr lang="en-GB" sz="3200" dirty="0"/>
                  <a:t>the subject.</a:t>
                </a:r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81793A81-C7D9-ECF9-D8AB-BD118224215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>
                <a:blip r:embed="rId2"/>
                <a:stretch>
                  <a:fillRect l="-1602" t="-16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C74E1883-215C-4DDB-61D1-A7B9BB8BDCEE}"/>
                  </a:ext>
                </a:extLst>
              </p:cNvPr>
              <p:cNvSpPr/>
              <p:nvPr/>
            </p:nvSpPr>
            <p:spPr>
              <a:xfrm>
                <a:off x="2040878" y="4735286"/>
                <a:ext cx="5845216" cy="1960627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6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GB" sz="6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6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6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num>
                        <m:den>
                          <m:sSup>
                            <m:sSupPr>
                              <m:ctrlPr>
                                <a:rPr lang="en-GB" sz="6000" b="0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6000" b="0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p>
                              <m:r>
                                <a:rPr lang="en-GB" sz="6000" b="0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sz="1200" dirty="0"/>
              </a:p>
            </p:txBody>
          </p:sp>
        </mc:Choice>
        <mc:Fallback xmlns="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C74E1883-215C-4DDB-61D1-A7B9BB8BDCE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878" y="4735286"/>
                <a:ext cx="5845216" cy="1960627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 descr="Line art calculator icon">
            <a:extLst>
              <a:ext uri="{FF2B5EF4-FFF2-40B4-BE49-F238E27FC236}">
                <a16:creationId xmlns:a16="http://schemas.microsoft.com/office/drawing/2014/main" id="{1CF8E490-E263-BDA1-3BF9-02E984E9997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404" t="60207" r="9602" b="5992"/>
          <a:stretch>
            <a:fillRect/>
          </a:stretch>
        </p:blipFill>
        <p:spPr bwMode="auto">
          <a:xfrm>
            <a:off x="8966200" y="301116"/>
            <a:ext cx="941387" cy="909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3346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5325EE-5082-7026-FD80-EF096FB170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76153748-C767-641B-2FF5-21A929B3E34E}"/>
                  </a:ext>
                </a:extLst>
              </p:cNvPr>
              <p:cNvSpPr>
                <a:spLocks noGrp="1"/>
              </p:cNvSpPr>
              <p:nvPr>
                <p:ph sz="quarter" idx="10"/>
              </p:nvPr>
            </p:nvSpPr>
            <p:spPr/>
            <p:txBody>
              <a:bodyPr/>
              <a:lstStyle/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dirty="0"/>
                  <a:t>A scientist measures the radiated power and temperature</a:t>
                </a:r>
                <a:br>
                  <a:rPr lang="en-GB" dirty="0"/>
                </a:br>
                <a:r>
                  <a:rPr lang="en-GB" dirty="0"/>
                  <a:t>of a nearby star for the </a:t>
                </a:r>
                <a:r>
                  <a:rPr lang="en-GB" i="1" dirty="0">
                    <a:effectLst/>
                  </a:rPr>
                  <a:t>Stefan–Boltzmann </a:t>
                </a:r>
                <a:r>
                  <a:rPr lang="en-GB" dirty="0">
                    <a:effectLst/>
                  </a:rPr>
                  <a:t>formula</a:t>
                </a:r>
                <a:br>
                  <a:rPr lang="en-GB" sz="3200" dirty="0">
                    <a:effectLst/>
                  </a:rPr>
                </a:br>
                <a14:m>
                  <m:oMathPara xmlns:m="http://schemas.openxmlformats.org/officeDocument/2006/math">
                    <m:oMath>
                      <m:r>
                        <a:rPr lang="en-GB" i="1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GB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𝑘</m:t>
                      </m:r>
                      <m:sSup>
                        <m:sSup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p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en-GB" sz="3200" dirty="0"/>
              </a:p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14:m>
                  <m:oMath xmlns:m="http://schemas.openxmlformats.org/officeDocument/2006/math">
                    <m:r>
                      <a:rPr lang="en-GB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𝑃</m:t>
                    </m:r>
                    <m:r>
                      <a:rPr lang="en-GB" sz="320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3200" b="0" i="0" smtClean="0">
                        <a:latin typeface="Cambria Math" panose="02040503050406030204" pitchFamily="18" charset="0"/>
                      </a:rPr>
                      <m:t>3.6</m:t>
                    </m:r>
                    <m:r>
                      <a:rPr lang="en-GB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en-GB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3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26</m:t>
                        </m:r>
                      </m:sup>
                    </m:sSup>
                    <m:r>
                      <a:rPr lang="en-GB" sz="32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3200" b="0" i="0" smtClean="0">
                        <a:latin typeface="Cambria Math" panose="02040503050406030204" pitchFamily="18" charset="0"/>
                      </a:rPr>
                      <m:t>W</m:t>
                    </m:r>
                  </m:oMath>
                </a14:m>
                <a:r>
                  <a:rPr lang="en-GB" sz="3200" i="1" dirty="0"/>
                  <a:t> </a:t>
                </a:r>
              </a:p>
              <a:p>
                <a14:m>
                  <m:oMath xmlns:m="http://schemas.openxmlformats.org/officeDocument/2006/math">
                    <m:r>
                      <a:rPr lang="en-GB" sz="3200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GB" sz="3200" b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3200" b="0" i="0" smtClean="0">
                        <a:latin typeface="Cambria Math" panose="02040503050406030204" pitchFamily="18" charset="0"/>
                      </a:rPr>
                      <m:t>5800</m:t>
                    </m:r>
                    <m:r>
                      <a:rPr lang="en-GB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  <m:r>
                      <m:rPr>
                        <m:sty m:val="p"/>
                      </m:rPr>
                      <a:rPr lang="en-GB" sz="3200" b="0" i="0" smtClean="0">
                        <a:latin typeface="Cambria Math" panose="02040503050406030204" pitchFamily="18" charset="0"/>
                      </a:rPr>
                      <m:t>K</m:t>
                    </m:r>
                  </m:oMath>
                </a14:m>
                <a:r>
                  <a:rPr lang="en-GB" sz="3200" dirty="0"/>
                  <a:t>  </a:t>
                </a:r>
              </a:p>
              <a:p>
                <a:r>
                  <a:rPr lang="en-GB" sz="3200" dirty="0"/>
                  <a:t>Each correct to 2 significant figures</a:t>
                </a:r>
                <a:r>
                  <a:rPr lang="en-GB" sz="3200" dirty="0">
                    <a:effectLst/>
                  </a:rPr>
                  <a:t>.</a:t>
                </a:r>
                <a:endParaRPr lang="en-GB" sz="3200" dirty="0"/>
              </a:p>
              <a:p>
                <a:r>
                  <a:rPr lang="en-GB" sz="3200" dirty="0"/>
                  <a:t>By considering bounds, work out the value of </a:t>
                </a:r>
                <a14:m>
                  <m:oMath xmlns:m="http://schemas.openxmlformats.org/officeDocument/2006/math">
                    <m:r>
                      <a:rPr lang="en-GB" sz="32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GB" sz="3200" dirty="0"/>
                  <a:t> to a suitable degree of accuracy.</a:t>
                </a:r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76153748-C767-641B-2FF5-21A929B3E34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>
                <a:blip r:embed="rId2"/>
                <a:stretch>
                  <a:fillRect l="-1602" t="-16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3669F019-6897-D3F5-59C7-271CED4AB555}"/>
                  </a:ext>
                </a:extLst>
              </p:cNvPr>
              <p:cNvSpPr/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80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GB" sz="8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8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GB" sz="8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11</m:t>
                          </m:r>
                        </m:sup>
                      </m:sSup>
                    </m:oMath>
                  </m:oMathPara>
                </a14:m>
                <a:endParaRPr dirty="0"/>
              </a:p>
            </p:txBody>
          </p:sp>
        </mc:Choice>
        <mc:Fallback xmlns="">
          <p:sp>
            <p:nvSpPr>
              <p:cNvPr id="3" name="Rounded Rectangle 5">
                <a:hlinkClick r:id="" action="ppaction://noaction"/>
                <a:extLst>
                  <a:ext uri="{FF2B5EF4-FFF2-40B4-BE49-F238E27FC236}">
                    <a16:creationId xmlns:a16="http://schemas.microsoft.com/office/drawing/2014/main" id="{3669F019-6897-D3F5-59C7-271CED4AB55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0878" y="5133784"/>
                <a:ext cx="5845216" cy="1562129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57150"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 descr="Line art calculator icon">
            <a:extLst>
              <a:ext uri="{FF2B5EF4-FFF2-40B4-BE49-F238E27FC236}">
                <a16:creationId xmlns:a16="http://schemas.microsoft.com/office/drawing/2014/main" id="{3F0A18D3-2E2A-76D7-A596-F4E633B8B83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404" t="60207" r="9602" b="5992"/>
          <a:stretch>
            <a:fillRect/>
          </a:stretch>
        </p:blipFill>
        <p:spPr bwMode="auto">
          <a:xfrm>
            <a:off x="8966200" y="301116"/>
            <a:ext cx="941387" cy="909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0774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D99C0925-07C5-49D5-8D8D-A13F46C1A23B}" vid="{69CAFDAA-1B26-431A-96C0-EBA370EF12F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00 Website Whiteboard Template</Template>
  <TotalTime>459</TotalTime>
  <Words>888</Words>
  <Application>Microsoft Office PowerPoint</Application>
  <PresentationFormat>Widescreen</PresentationFormat>
  <Paragraphs>114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Aptos</vt:lpstr>
      <vt:lpstr>Arial</vt:lpstr>
      <vt:lpstr>Calibri</vt:lpstr>
      <vt:lpstr>Cambria Math</vt:lpstr>
      <vt:lpstr>1_Office Theme</vt:lpstr>
      <vt:lpstr>Accuracy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Christopher Potter</dc:creator>
  <cp:lastModifiedBy>Christopher Potter</cp:lastModifiedBy>
  <cp:revision>7</cp:revision>
  <dcterms:created xsi:type="dcterms:W3CDTF">2026-05-17T08:45:11Z</dcterms:created>
  <dcterms:modified xsi:type="dcterms:W3CDTF">2026-09-23T10:10:59Z</dcterms:modified>
</cp:coreProperties>
</file>