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23"/>
  </p:notesMasterIdLst>
  <p:sldIdLst>
    <p:sldId id="262" r:id="rId2"/>
    <p:sldId id="263" r:id="rId3"/>
    <p:sldId id="264" r:id="rId4"/>
    <p:sldId id="265" r:id="rId5"/>
    <p:sldId id="266" r:id="rId6"/>
    <p:sldId id="267" r:id="rId7"/>
    <p:sldId id="268" r:id="rId8"/>
    <p:sldId id="269" r:id="rId9"/>
    <p:sldId id="270" r:id="rId10"/>
    <p:sldId id="271" r:id="rId11"/>
    <p:sldId id="272" r:id="rId12"/>
    <p:sldId id="273" r:id="rId13"/>
    <p:sldId id="274" r:id="rId14"/>
    <p:sldId id="275" r:id="rId15"/>
    <p:sldId id="276" r:id="rId16"/>
    <p:sldId id="277" r:id="rId17"/>
    <p:sldId id="278" r:id="rId18"/>
    <p:sldId id="279" r:id="rId19"/>
    <p:sldId id="280" r:id="rId20"/>
    <p:sldId id="281" r:id="rId21"/>
    <p:sldId id="282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4C7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8" d="100"/>
          <a:sy n="58" d="100"/>
        </p:scale>
        <p:origin x="136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r Potter" userId="24ad2ef8db5e8a45" providerId="LiveId" clId="{10AB9FE2-9012-46EF-B18A-C87D5526F6EE}"/>
    <pc:docChg chg="undo custSel addSld delSld modSld">
      <pc:chgData name="Christopher Potter" userId="24ad2ef8db5e8a45" providerId="LiveId" clId="{10AB9FE2-9012-46EF-B18A-C87D5526F6EE}" dt="2026-06-30T17:29:47.140" v="498" actId="20577"/>
      <pc:docMkLst>
        <pc:docMk/>
      </pc:docMkLst>
      <pc:sldChg chg="addSp delSp modSp mod">
        <pc:chgData name="Christopher Potter" userId="24ad2ef8db5e8a45" providerId="LiveId" clId="{10AB9FE2-9012-46EF-B18A-C87D5526F6EE}" dt="2026-06-30T17:29:47.140" v="498" actId="20577"/>
        <pc:sldMkLst>
          <pc:docMk/>
          <pc:sldMk cId="2091781012" sldId="263"/>
        </pc:sldMkLst>
        <pc:spChg chg="mod">
          <ac:chgData name="Christopher Potter" userId="24ad2ef8db5e8a45" providerId="LiveId" clId="{10AB9FE2-9012-46EF-B18A-C87D5526F6EE}" dt="2026-06-30T17:29:47.140" v="498" actId="20577"/>
          <ac:spMkLst>
            <pc:docMk/>
            <pc:sldMk cId="2091781012" sldId="263"/>
            <ac:spMk id="3" creationId="{CC75043C-992F-C1FA-95C6-A1316B68AAB7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EBC10F-1B43-465D-B6CD-24CF866728E0}" type="datetimeFigureOut">
              <a:rPr lang="en-GB" smtClean="0"/>
              <a:t>30/06/2026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FE0754-FD39-49B7-AA14-74A52D78F7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74165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2F280E-2BDC-74F7-7B58-6E713917045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6000"/>
            </a:lvl1pPr>
          </a:lstStyle>
          <a:p>
            <a:r>
              <a:rPr lang="en-GB" dirty="0"/>
              <a:t>Title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CC140207-8B11-A892-77BE-9F534504D5F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GB" dirty="0"/>
              <a:t>14 May 2026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C1325DC-07E1-6490-9A28-4D3B4FD74F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24" t="24577" r="9438" b="36719"/>
          <a:stretch>
            <a:fillRect/>
          </a:stretch>
        </p:blipFill>
        <p:spPr>
          <a:xfrm>
            <a:off x="10131731" y="5687220"/>
            <a:ext cx="2060269" cy="972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C45C154-3B37-11AE-601D-AEDD72982FBA}"/>
              </a:ext>
            </a:extLst>
          </p:cNvPr>
          <p:cNvSpPr txBox="1"/>
          <p:nvPr userDrawn="1"/>
        </p:nvSpPr>
        <p:spPr>
          <a:xfrm>
            <a:off x="10473260" y="6627168"/>
            <a:ext cx="171874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00" dirty="0">
                <a:solidFill>
                  <a:schemeClr val="bg1">
                    <a:lumMod val="50000"/>
                  </a:schemeClr>
                </a:solidFill>
              </a:rPr>
              <a:t>© Southport Maths Tuition 2026</a:t>
            </a:r>
          </a:p>
        </p:txBody>
      </p:sp>
    </p:spTree>
    <p:extLst>
      <p:ext uri="{BB962C8B-B14F-4D97-AF65-F5344CB8AC3E}">
        <p14:creationId xmlns:p14="http://schemas.microsoft.com/office/powerpoint/2010/main" val="2897953667"/>
      </p:ext>
    </p:extLst>
  </p:cSld>
  <p:clrMapOvr>
    <a:masterClrMapping/>
  </p:clrMapOvr>
  <p:hf sldNum="0" hdr="0" ft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board">
    <p:bg>
      <p:bgPr>
        <a:solidFill>
          <a:srgbClr val="B4C7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67;p15">
            <a:extLst>
              <a:ext uri="{FF2B5EF4-FFF2-40B4-BE49-F238E27FC236}">
                <a16:creationId xmlns:a16="http://schemas.microsoft.com/office/drawing/2014/main" id="{216A9CF2-A779-45A9-8C8E-8C0F9FB4290E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 l="7080" t="5525" b="4925"/>
          <a:stretch/>
        </p:blipFill>
        <p:spPr>
          <a:xfrm rot="-602986">
            <a:off x="10658419" y="210644"/>
            <a:ext cx="1248421" cy="702061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52;p13">
            <a:extLst>
              <a:ext uri="{FF2B5EF4-FFF2-40B4-BE49-F238E27FC236}">
                <a16:creationId xmlns:a16="http://schemas.microsoft.com/office/drawing/2014/main" id="{1491A7B0-ED52-4045-8D46-2525A57955E3}"/>
              </a:ext>
            </a:extLst>
          </p:cNvPr>
          <p:cNvSpPr/>
          <p:nvPr userDrawn="1"/>
        </p:nvSpPr>
        <p:spPr>
          <a:xfrm>
            <a:off x="390619" y="301840"/>
            <a:ext cx="9516863" cy="5805997"/>
          </a:xfrm>
          <a:prstGeom prst="rect">
            <a:avLst/>
          </a:prstGeom>
          <a:solidFill>
            <a:schemeClr val="bg1"/>
          </a:solidFill>
          <a:ln w="1270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 sd="981765707">
                  <a:custGeom>
                    <a:avLst/>
                    <a:gdLst>
                      <a:gd name="connsiteX0" fmla="*/ 0 w 8945400"/>
                      <a:gd name="connsiteY0" fmla="*/ 0 h 5859262"/>
                      <a:gd name="connsiteX1" fmla="*/ 688108 w 8945400"/>
                      <a:gd name="connsiteY1" fmla="*/ 0 h 5859262"/>
                      <a:gd name="connsiteX2" fmla="*/ 1555123 w 8945400"/>
                      <a:gd name="connsiteY2" fmla="*/ 0 h 5859262"/>
                      <a:gd name="connsiteX3" fmla="*/ 2064323 w 8945400"/>
                      <a:gd name="connsiteY3" fmla="*/ 0 h 5859262"/>
                      <a:gd name="connsiteX4" fmla="*/ 2662977 w 8945400"/>
                      <a:gd name="connsiteY4" fmla="*/ 0 h 5859262"/>
                      <a:gd name="connsiteX5" fmla="*/ 3351084 w 8945400"/>
                      <a:gd name="connsiteY5" fmla="*/ 0 h 5859262"/>
                      <a:gd name="connsiteX6" fmla="*/ 4128646 w 8945400"/>
                      <a:gd name="connsiteY6" fmla="*/ 0 h 5859262"/>
                      <a:gd name="connsiteX7" fmla="*/ 4906208 w 8945400"/>
                      <a:gd name="connsiteY7" fmla="*/ 0 h 5859262"/>
                      <a:gd name="connsiteX8" fmla="*/ 5325954 w 8945400"/>
                      <a:gd name="connsiteY8" fmla="*/ 0 h 5859262"/>
                      <a:gd name="connsiteX9" fmla="*/ 5924607 w 8945400"/>
                      <a:gd name="connsiteY9" fmla="*/ 0 h 5859262"/>
                      <a:gd name="connsiteX10" fmla="*/ 6702169 w 8945400"/>
                      <a:gd name="connsiteY10" fmla="*/ 0 h 5859262"/>
                      <a:gd name="connsiteX11" fmla="*/ 7569185 w 8945400"/>
                      <a:gd name="connsiteY11" fmla="*/ 0 h 5859262"/>
                      <a:gd name="connsiteX12" fmla="*/ 8945400 w 8945400"/>
                      <a:gd name="connsiteY12" fmla="*/ 0 h 5859262"/>
                      <a:gd name="connsiteX13" fmla="*/ 8945400 w 8945400"/>
                      <a:gd name="connsiteY13" fmla="*/ 533844 h 5859262"/>
                      <a:gd name="connsiteX14" fmla="*/ 8945400 w 8945400"/>
                      <a:gd name="connsiteY14" fmla="*/ 1009095 h 5859262"/>
                      <a:gd name="connsiteX15" fmla="*/ 8945400 w 8945400"/>
                      <a:gd name="connsiteY15" fmla="*/ 1660124 h 5859262"/>
                      <a:gd name="connsiteX16" fmla="*/ 8945400 w 8945400"/>
                      <a:gd name="connsiteY16" fmla="*/ 2311153 h 5859262"/>
                      <a:gd name="connsiteX17" fmla="*/ 8945400 w 8945400"/>
                      <a:gd name="connsiteY17" fmla="*/ 3020775 h 5859262"/>
                      <a:gd name="connsiteX18" fmla="*/ 8945400 w 8945400"/>
                      <a:gd name="connsiteY18" fmla="*/ 3496026 h 5859262"/>
                      <a:gd name="connsiteX19" fmla="*/ 8945400 w 8945400"/>
                      <a:gd name="connsiteY19" fmla="*/ 4205648 h 5859262"/>
                      <a:gd name="connsiteX20" fmla="*/ 8945400 w 8945400"/>
                      <a:gd name="connsiteY20" fmla="*/ 4798085 h 5859262"/>
                      <a:gd name="connsiteX21" fmla="*/ 8945400 w 8945400"/>
                      <a:gd name="connsiteY21" fmla="*/ 5273336 h 5859262"/>
                      <a:gd name="connsiteX22" fmla="*/ 8945400 w 8945400"/>
                      <a:gd name="connsiteY22" fmla="*/ 5859262 h 5859262"/>
                      <a:gd name="connsiteX23" fmla="*/ 8525654 w 8945400"/>
                      <a:gd name="connsiteY23" fmla="*/ 5859262 h 5859262"/>
                      <a:gd name="connsiteX24" fmla="*/ 8105909 w 8945400"/>
                      <a:gd name="connsiteY24" fmla="*/ 5859262 h 5859262"/>
                      <a:gd name="connsiteX25" fmla="*/ 7686163 w 8945400"/>
                      <a:gd name="connsiteY25" fmla="*/ 5859262 h 5859262"/>
                      <a:gd name="connsiteX26" fmla="*/ 6819147 w 8945400"/>
                      <a:gd name="connsiteY26" fmla="*/ 5859262 h 5859262"/>
                      <a:gd name="connsiteX27" fmla="*/ 6309948 w 8945400"/>
                      <a:gd name="connsiteY27" fmla="*/ 5859262 h 5859262"/>
                      <a:gd name="connsiteX28" fmla="*/ 5800748 w 8945400"/>
                      <a:gd name="connsiteY28" fmla="*/ 5859262 h 5859262"/>
                      <a:gd name="connsiteX29" fmla="*/ 5112640 w 8945400"/>
                      <a:gd name="connsiteY29" fmla="*/ 5859262 h 5859262"/>
                      <a:gd name="connsiteX30" fmla="*/ 4603440 w 8945400"/>
                      <a:gd name="connsiteY30" fmla="*/ 5859262 h 5859262"/>
                      <a:gd name="connsiteX31" fmla="*/ 4094241 w 8945400"/>
                      <a:gd name="connsiteY31" fmla="*/ 5859262 h 5859262"/>
                      <a:gd name="connsiteX32" fmla="*/ 3227225 w 8945400"/>
                      <a:gd name="connsiteY32" fmla="*/ 5859262 h 5859262"/>
                      <a:gd name="connsiteX33" fmla="*/ 2539117 w 8945400"/>
                      <a:gd name="connsiteY33" fmla="*/ 5859262 h 5859262"/>
                      <a:gd name="connsiteX34" fmla="*/ 2119372 w 8945400"/>
                      <a:gd name="connsiteY34" fmla="*/ 5859262 h 5859262"/>
                      <a:gd name="connsiteX35" fmla="*/ 1610172 w 8945400"/>
                      <a:gd name="connsiteY35" fmla="*/ 5859262 h 5859262"/>
                      <a:gd name="connsiteX36" fmla="*/ 832610 w 8945400"/>
                      <a:gd name="connsiteY36" fmla="*/ 5859262 h 5859262"/>
                      <a:gd name="connsiteX37" fmla="*/ 0 w 8945400"/>
                      <a:gd name="connsiteY37" fmla="*/ 5859262 h 5859262"/>
                      <a:gd name="connsiteX38" fmla="*/ 0 w 8945400"/>
                      <a:gd name="connsiteY38" fmla="*/ 5149640 h 5859262"/>
                      <a:gd name="connsiteX39" fmla="*/ 0 w 8945400"/>
                      <a:gd name="connsiteY39" fmla="*/ 4498611 h 5859262"/>
                      <a:gd name="connsiteX40" fmla="*/ 0 w 8945400"/>
                      <a:gd name="connsiteY40" fmla="*/ 3730397 h 5859262"/>
                      <a:gd name="connsiteX41" fmla="*/ 0 w 8945400"/>
                      <a:gd name="connsiteY41" fmla="*/ 3020775 h 5859262"/>
                      <a:gd name="connsiteX42" fmla="*/ 0 w 8945400"/>
                      <a:gd name="connsiteY42" fmla="*/ 2369746 h 5859262"/>
                      <a:gd name="connsiteX43" fmla="*/ 0 w 8945400"/>
                      <a:gd name="connsiteY43" fmla="*/ 1718717 h 5859262"/>
                      <a:gd name="connsiteX44" fmla="*/ 0 w 8945400"/>
                      <a:gd name="connsiteY44" fmla="*/ 1067688 h 5859262"/>
                      <a:gd name="connsiteX45" fmla="*/ 0 w 8945400"/>
                      <a:gd name="connsiteY45" fmla="*/ 0 h 58592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</a:cxnLst>
                    <a:rect l="l" t="t" r="r" b="b"/>
                    <a:pathLst>
                      <a:path w="8945400" h="5859262" fill="none" extrusionOk="0">
                        <a:moveTo>
                          <a:pt x="0" y="0"/>
                        </a:moveTo>
                        <a:cubicBezTo>
                          <a:pt x="172049" y="20274"/>
                          <a:pt x="448004" y="-28175"/>
                          <a:pt x="688108" y="0"/>
                        </a:cubicBezTo>
                        <a:cubicBezTo>
                          <a:pt x="928212" y="28175"/>
                          <a:pt x="1181053" y="8594"/>
                          <a:pt x="1555123" y="0"/>
                        </a:cubicBezTo>
                        <a:cubicBezTo>
                          <a:pt x="1929193" y="-8594"/>
                          <a:pt x="1833791" y="-14396"/>
                          <a:pt x="2064323" y="0"/>
                        </a:cubicBezTo>
                        <a:cubicBezTo>
                          <a:pt x="2294855" y="14396"/>
                          <a:pt x="2417514" y="-3782"/>
                          <a:pt x="2662977" y="0"/>
                        </a:cubicBezTo>
                        <a:cubicBezTo>
                          <a:pt x="2908440" y="3782"/>
                          <a:pt x="3160062" y="-25851"/>
                          <a:pt x="3351084" y="0"/>
                        </a:cubicBezTo>
                        <a:cubicBezTo>
                          <a:pt x="3542106" y="25851"/>
                          <a:pt x="3868743" y="6385"/>
                          <a:pt x="4128646" y="0"/>
                        </a:cubicBezTo>
                        <a:cubicBezTo>
                          <a:pt x="4388549" y="-6385"/>
                          <a:pt x="4697393" y="8461"/>
                          <a:pt x="4906208" y="0"/>
                        </a:cubicBezTo>
                        <a:cubicBezTo>
                          <a:pt x="5115023" y="-8461"/>
                          <a:pt x="5198395" y="-4640"/>
                          <a:pt x="5325954" y="0"/>
                        </a:cubicBezTo>
                        <a:cubicBezTo>
                          <a:pt x="5453513" y="4640"/>
                          <a:pt x="5734564" y="8905"/>
                          <a:pt x="5924607" y="0"/>
                        </a:cubicBezTo>
                        <a:cubicBezTo>
                          <a:pt x="6114650" y="-8905"/>
                          <a:pt x="6402801" y="-10328"/>
                          <a:pt x="6702169" y="0"/>
                        </a:cubicBezTo>
                        <a:cubicBezTo>
                          <a:pt x="7001537" y="10328"/>
                          <a:pt x="7289706" y="37855"/>
                          <a:pt x="7569185" y="0"/>
                        </a:cubicBezTo>
                        <a:cubicBezTo>
                          <a:pt x="7848664" y="-37855"/>
                          <a:pt x="8297145" y="17142"/>
                          <a:pt x="8945400" y="0"/>
                        </a:cubicBezTo>
                        <a:cubicBezTo>
                          <a:pt x="8969948" y="137285"/>
                          <a:pt x="8960948" y="311267"/>
                          <a:pt x="8945400" y="533844"/>
                        </a:cubicBezTo>
                        <a:cubicBezTo>
                          <a:pt x="8929852" y="756421"/>
                          <a:pt x="8953650" y="801871"/>
                          <a:pt x="8945400" y="1009095"/>
                        </a:cubicBezTo>
                        <a:cubicBezTo>
                          <a:pt x="8937150" y="1216319"/>
                          <a:pt x="8953483" y="1492771"/>
                          <a:pt x="8945400" y="1660124"/>
                        </a:cubicBezTo>
                        <a:cubicBezTo>
                          <a:pt x="8937317" y="1827477"/>
                          <a:pt x="8915328" y="2072252"/>
                          <a:pt x="8945400" y="2311153"/>
                        </a:cubicBezTo>
                        <a:cubicBezTo>
                          <a:pt x="8975472" y="2550054"/>
                          <a:pt x="8945812" y="2727645"/>
                          <a:pt x="8945400" y="3020775"/>
                        </a:cubicBezTo>
                        <a:cubicBezTo>
                          <a:pt x="8944988" y="3313905"/>
                          <a:pt x="8937716" y="3318334"/>
                          <a:pt x="8945400" y="3496026"/>
                        </a:cubicBezTo>
                        <a:cubicBezTo>
                          <a:pt x="8953084" y="3673718"/>
                          <a:pt x="8964860" y="3888505"/>
                          <a:pt x="8945400" y="4205648"/>
                        </a:cubicBezTo>
                        <a:cubicBezTo>
                          <a:pt x="8925940" y="4522791"/>
                          <a:pt x="8972526" y="4582960"/>
                          <a:pt x="8945400" y="4798085"/>
                        </a:cubicBezTo>
                        <a:cubicBezTo>
                          <a:pt x="8918274" y="5013210"/>
                          <a:pt x="8926340" y="5145783"/>
                          <a:pt x="8945400" y="5273336"/>
                        </a:cubicBezTo>
                        <a:cubicBezTo>
                          <a:pt x="8964460" y="5400889"/>
                          <a:pt x="8921286" y="5735345"/>
                          <a:pt x="8945400" y="5859262"/>
                        </a:cubicBezTo>
                        <a:cubicBezTo>
                          <a:pt x="8788380" y="5850986"/>
                          <a:pt x="8681040" y="5863702"/>
                          <a:pt x="8525654" y="5859262"/>
                        </a:cubicBezTo>
                        <a:cubicBezTo>
                          <a:pt x="8370268" y="5854822"/>
                          <a:pt x="8262761" y="5851015"/>
                          <a:pt x="8105909" y="5859262"/>
                        </a:cubicBezTo>
                        <a:cubicBezTo>
                          <a:pt x="7949057" y="5867509"/>
                          <a:pt x="7790636" y="5850478"/>
                          <a:pt x="7686163" y="5859262"/>
                        </a:cubicBezTo>
                        <a:cubicBezTo>
                          <a:pt x="7581690" y="5868046"/>
                          <a:pt x="7231048" y="5888140"/>
                          <a:pt x="6819147" y="5859262"/>
                        </a:cubicBezTo>
                        <a:cubicBezTo>
                          <a:pt x="6407246" y="5830384"/>
                          <a:pt x="6463726" y="5849865"/>
                          <a:pt x="6309948" y="5859262"/>
                        </a:cubicBezTo>
                        <a:cubicBezTo>
                          <a:pt x="6156170" y="5868659"/>
                          <a:pt x="5973596" y="5855295"/>
                          <a:pt x="5800748" y="5859262"/>
                        </a:cubicBezTo>
                        <a:cubicBezTo>
                          <a:pt x="5627900" y="5863229"/>
                          <a:pt x="5282219" y="5876008"/>
                          <a:pt x="5112640" y="5859262"/>
                        </a:cubicBezTo>
                        <a:cubicBezTo>
                          <a:pt x="4943061" y="5842516"/>
                          <a:pt x="4756388" y="5863467"/>
                          <a:pt x="4603440" y="5859262"/>
                        </a:cubicBezTo>
                        <a:cubicBezTo>
                          <a:pt x="4450492" y="5855057"/>
                          <a:pt x="4282352" y="5863596"/>
                          <a:pt x="4094241" y="5859262"/>
                        </a:cubicBezTo>
                        <a:cubicBezTo>
                          <a:pt x="3906130" y="5854928"/>
                          <a:pt x="3543557" y="5851292"/>
                          <a:pt x="3227225" y="5859262"/>
                        </a:cubicBezTo>
                        <a:cubicBezTo>
                          <a:pt x="2910893" y="5867232"/>
                          <a:pt x="2853764" y="5866120"/>
                          <a:pt x="2539117" y="5859262"/>
                        </a:cubicBezTo>
                        <a:cubicBezTo>
                          <a:pt x="2224470" y="5852404"/>
                          <a:pt x="2308221" y="5865441"/>
                          <a:pt x="2119372" y="5859262"/>
                        </a:cubicBezTo>
                        <a:cubicBezTo>
                          <a:pt x="1930523" y="5853083"/>
                          <a:pt x="1746201" y="5870932"/>
                          <a:pt x="1610172" y="5859262"/>
                        </a:cubicBezTo>
                        <a:cubicBezTo>
                          <a:pt x="1474143" y="5847592"/>
                          <a:pt x="988263" y="5868365"/>
                          <a:pt x="832610" y="5859262"/>
                        </a:cubicBezTo>
                        <a:cubicBezTo>
                          <a:pt x="676957" y="5850159"/>
                          <a:pt x="291485" y="5831568"/>
                          <a:pt x="0" y="5859262"/>
                        </a:cubicBezTo>
                        <a:cubicBezTo>
                          <a:pt x="11005" y="5651269"/>
                          <a:pt x="16653" y="5372149"/>
                          <a:pt x="0" y="5149640"/>
                        </a:cubicBezTo>
                        <a:cubicBezTo>
                          <a:pt x="-16653" y="4927131"/>
                          <a:pt x="24049" y="4751583"/>
                          <a:pt x="0" y="4498611"/>
                        </a:cubicBezTo>
                        <a:cubicBezTo>
                          <a:pt x="-24049" y="4245639"/>
                          <a:pt x="13289" y="3932977"/>
                          <a:pt x="0" y="3730397"/>
                        </a:cubicBezTo>
                        <a:cubicBezTo>
                          <a:pt x="-13289" y="3527817"/>
                          <a:pt x="-28189" y="3318087"/>
                          <a:pt x="0" y="3020775"/>
                        </a:cubicBezTo>
                        <a:cubicBezTo>
                          <a:pt x="28189" y="2723463"/>
                          <a:pt x="27409" y="2589255"/>
                          <a:pt x="0" y="2369746"/>
                        </a:cubicBezTo>
                        <a:cubicBezTo>
                          <a:pt x="-27409" y="2150237"/>
                          <a:pt x="-23050" y="1891304"/>
                          <a:pt x="0" y="1718717"/>
                        </a:cubicBezTo>
                        <a:cubicBezTo>
                          <a:pt x="23050" y="1546130"/>
                          <a:pt x="-4299" y="1218524"/>
                          <a:pt x="0" y="1067688"/>
                        </a:cubicBezTo>
                        <a:cubicBezTo>
                          <a:pt x="4299" y="916852"/>
                          <a:pt x="33087" y="406066"/>
                          <a:pt x="0" y="0"/>
                        </a:cubicBezTo>
                        <a:close/>
                      </a:path>
                      <a:path w="8945400" h="5859262" stroke="0" extrusionOk="0">
                        <a:moveTo>
                          <a:pt x="0" y="0"/>
                        </a:moveTo>
                        <a:cubicBezTo>
                          <a:pt x="362329" y="-17942"/>
                          <a:pt x="627657" y="-18155"/>
                          <a:pt x="867016" y="0"/>
                        </a:cubicBezTo>
                        <a:cubicBezTo>
                          <a:pt x="1106375" y="18155"/>
                          <a:pt x="1238413" y="33341"/>
                          <a:pt x="1555123" y="0"/>
                        </a:cubicBezTo>
                        <a:cubicBezTo>
                          <a:pt x="1871833" y="-33341"/>
                          <a:pt x="1960148" y="-3929"/>
                          <a:pt x="2064323" y="0"/>
                        </a:cubicBezTo>
                        <a:cubicBezTo>
                          <a:pt x="2168498" y="3929"/>
                          <a:pt x="2548967" y="30744"/>
                          <a:pt x="2752431" y="0"/>
                        </a:cubicBezTo>
                        <a:cubicBezTo>
                          <a:pt x="2955895" y="-30744"/>
                          <a:pt x="3431398" y="19076"/>
                          <a:pt x="3619446" y="0"/>
                        </a:cubicBezTo>
                        <a:cubicBezTo>
                          <a:pt x="3807494" y="-19076"/>
                          <a:pt x="3983937" y="-16347"/>
                          <a:pt x="4128646" y="0"/>
                        </a:cubicBezTo>
                        <a:cubicBezTo>
                          <a:pt x="4273355" y="16347"/>
                          <a:pt x="4449052" y="-8575"/>
                          <a:pt x="4548392" y="0"/>
                        </a:cubicBezTo>
                        <a:cubicBezTo>
                          <a:pt x="4647732" y="8575"/>
                          <a:pt x="5031259" y="-28679"/>
                          <a:pt x="5236500" y="0"/>
                        </a:cubicBezTo>
                        <a:cubicBezTo>
                          <a:pt x="5441741" y="28679"/>
                          <a:pt x="5763958" y="-33222"/>
                          <a:pt x="5924607" y="0"/>
                        </a:cubicBezTo>
                        <a:cubicBezTo>
                          <a:pt x="6085256" y="33222"/>
                          <a:pt x="6540542" y="-37308"/>
                          <a:pt x="6702169" y="0"/>
                        </a:cubicBezTo>
                        <a:cubicBezTo>
                          <a:pt x="6863796" y="37308"/>
                          <a:pt x="7052042" y="-11798"/>
                          <a:pt x="7300823" y="0"/>
                        </a:cubicBezTo>
                        <a:cubicBezTo>
                          <a:pt x="7549604" y="11798"/>
                          <a:pt x="7589867" y="11613"/>
                          <a:pt x="7720568" y="0"/>
                        </a:cubicBezTo>
                        <a:cubicBezTo>
                          <a:pt x="7851269" y="-11613"/>
                          <a:pt x="8053014" y="16870"/>
                          <a:pt x="8229768" y="0"/>
                        </a:cubicBezTo>
                        <a:cubicBezTo>
                          <a:pt x="8406522" y="-16870"/>
                          <a:pt x="8638569" y="25636"/>
                          <a:pt x="8945400" y="0"/>
                        </a:cubicBezTo>
                        <a:cubicBezTo>
                          <a:pt x="8957988" y="151007"/>
                          <a:pt x="8924116" y="318567"/>
                          <a:pt x="8945400" y="533844"/>
                        </a:cubicBezTo>
                        <a:cubicBezTo>
                          <a:pt x="8966684" y="749121"/>
                          <a:pt x="8971129" y="979625"/>
                          <a:pt x="8945400" y="1184873"/>
                        </a:cubicBezTo>
                        <a:cubicBezTo>
                          <a:pt x="8919671" y="1390121"/>
                          <a:pt x="8949334" y="1595061"/>
                          <a:pt x="8945400" y="1777309"/>
                        </a:cubicBezTo>
                        <a:cubicBezTo>
                          <a:pt x="8941466" y="1959557"/>
                          <a:pt x="8924951" y="2274128"/>
                          <a:pt x="8945400" y="2545524"/>
                        </a:cubicBezTo>
                        <a:cubicBezTo>
                          <a:pt x="8965849" y="2816921"/>
                          <a:pt x="8920034" y="2959734"/>
                          <a:pt x="8945400" y="3137960"/>
                        </a:cubicBezTo>
                        <a:cubicBezTo>
                          <a:pt x="8970766" y="3316186"/>
                          <a:pt x="8933909" y="3552921"/>
                          <a:pt x="8945400" y="3671804"/>
                        </a:cubicBezTo>
                        <a:cubicBezTo>
                          <a:pt x="8956891" y="3790687"/>
                          <a:pt x="8919375" y="3969947"/>
                          <a:pt x="8945400" y="4264241"/>
                        </a:cubicBezTo>
                        <a:cubicBezTo>
                          <a:pt x="8971425" y="4558535"/>
                          <a:pt x="8949718" y="4597343"/>
                          <a:pt x="8945400" y="4915270"/>
                        </a:cubicBezTo>
                        <a:cubicBezTo>
                          <a:pt x="8941082" y="5233197"/>
                          <a:pt x="8990697" y="5617841"/>
                          <a:pt x="8945400" y="5859262"/>
                        </a:cubicBezTo>
                        <a:cubicBezTo>
                          <a:pt x="8660908" y="5857959"/>
                          <a:pt x="8609418" y="5859925"/>
                          <a:pt x="8346746" y="5859262"/>
                        </a:cubicBezTo>
                        <a:cubicBezTo>
                          <a:pt x="8084074" y="5858599"/>
                          <a:pt x="7926854" y="5842642"/>
                          <a:pt x="7569185" y="5859262"/>
                        </a:cubicBezTo>
                        <a:cubicBezTo>
                          <a:pt x="7211516" y="5875882"/>
                          <a:pt x="7087101" y="5825137"/>
                          <a:pt x="6702169" y="5859262"/>
                        </a:cubicBezTo>
                        <a:cubicBezTo>
                          <a:pt x="6317237" y="5893387"/>
                          <a:pt x="6451052" y="5853805"/>
                          <a:pt x="6282423" y="5859262"/>
                        </a:cubicBezTo>
                        <a:cubicBezTo>
                          <a:pt x="6113794" y="5864719"/>
                          <a:pt x="5958138" y="5855059"/>
                          <a:pt x="5862678" y="5859262"/>
                        </a:cubicBezTo>
                        <a:cubicBezTo>
                          <a:pt x="5767218" y="5863465"/>
                          <a:pt x="5542557" y="5877022"/>
                          <a:pt x="5264024" y="5859262"/>
                        </a:cubicBezTo>
                        <a:cubicBezTo>
                          <a:pt x="4985491" y="5841502"/>
                          <a:pt x="4855133" y="5879042"/>
                          <a:pt x="4575916" y="5859262"/>
                        </a:cubicBezTo>
                        <a:cubicBezTo>
                          <a:pt x="4296699" y="5839482"/>
                          <a:pt x="4238896" y="5837395"/>
                          <a:pt x="3977262" y="5859262"/>
                        </a:cubicBezTo>
                        <a:cubicBezTo>
                          <a:pt x="3715628" y="5881129"/>
                          <a:pt x="3497530" y="5836677"/>
                          <a:pt x="3199701" y="5859262"/>
                        </a:cubicBezTo>
                        <a:cubicBezTo>
                          <a:pt x="2901872" y="5881847"/>
                          <a:pt x="2765749" y="5860755"/>
                          <a:pt x="2332685" y="5859262"/>
                        </a:cubicBezTo>
                        <a:cubicBezTo>
                          <a:pt x="1899621" y="5857769"/>
                          <a:pt x="1929300" y="5878181"/>
                          <a:pt x="1644577" y="5859262"/>
                        </a:cubicBezTo>
                        <a:cubicBezTo>
                          <a:pt x="1359854" y="5840343"/>
                          <a:pt x="1240900" y="5855855"/>
                          <a:pt x="1045924" y="5859262"/>
                        </a:cubicBezTo>
                        <a:cubicBezTo>
                          <a:pt x="850948" y="5862669"/>
                          <a:pt x="313811" y="5888138"/>
                          <a:pt x="0" y="5859262"/>
                        </a:cubicBezTo>
                        <a:cubicBezTo>
                          <a:pt x="14617" y="5512374"/>
                          <a:pt x="29390" y="5489749"/>
                          <a:pt x="0" y="5149640"/>
                        </a:cubicBezTo>
                        <a:cubicBezTo>
                          <a:pt x="-29390" y="4809531"/>
                          <a:pt x="5487" y="4557906"/>
                          <a:pt x="0" y="4381426"/>
                        </a:cubicBezTo>
                        <a:cubicBezTo>
                          <a:pt x="-5487" y="4204946"/>
                          <a:pt x="9011" y="4116162"/>
                          <a:pt x="0" y="3906175"/>
                        </a:cubicBezTo>
                        <a:cubicBezTo>
                          <a:pt x="-9011" y="3696188"/>
                          <a:pt x="-6179" y="3586903"/>
                          <a:pt x="0" y="3430923"/>
                        </a:cubicBezTo>
                        <a:cubicBezTo>
                          <a:pt x="6179" y="3274943"/>
                          <a:pt x="-18892" y="3093370"/>
                          <a:pt x="0" y="2955672"/>
                        </a:cubicBezTo>
                        <a:cubicBezTo>
                          <a:pt x="18892" y="2817974"/>
                          <a:pt x="15342" y="2447746"/>
                          <a:pt x="0" y="2246050"/>
                        </a:cubicBezTo>
                        <a:cubicBezTo>
                          <a:pt x="-15342" y="2044354"/>
                          <a:pt x="18430" y="1871031"/>
                          <a:pt x="0" y="1770799"/>
                        </a:cubicBezTo>
                        <a:cubicBezTo>
                          <a:pt x="-18430" y="1670567"/>
                          <a:pt x="-22062" y="1496014"/>
                          <a:pt x="0" y="1295548"/>
                        </a:cubicBezTo>
                        <a:cubicBezTo>
                          <a:pt x="22062" y="1095082"/>
                          <a:pt x="-16023" y="943101"/>
                          <a:pt x="0" y="820297"/>
                        </a:cubicBezTo>
                        <a:cubicBezTo>
                          <a:pt x="16023" y="697493"/>
                          <a:pt x="10595" y="274210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-GB" sz="2000" b="1" u="sng" dirty="0">
              <a:latin typeface="+mn-lt"/>
              <a:ea typeface="Dotum" panose="020B0600000101010101" pitchFamily="34" charset="-127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02F2CE6-359D-4454-B5D5-0AE17BB801D5}"/>
              </a:ext>
            </a:extLst>
          </p:cNvPr>
          <p:cNvSpPr txBox="1"/>
          <p:nvPr userDrawn="1"/>
        </p:nvSpPr>
        <p:spPr>
          <a:xfrm>
            <a:off x="9980022" y="1106394"/>
            <a:ext cx="211987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accent1">
                    <a:lumMod val="50000"/>
                  </a:schemeClr>
                </a:solidFill>
              </a:rPr>
              <a:t>Write your answer </a:t>
            </a:r>
            <a:r>
              <a:rPr lang="en-GB" u="sng" dirty="0">
                <a:solidFill>
                  <a:schemeClr val="accent1">
                    <a:lumMod val="50000"/>
                  </a:schemeClr>
                </a:solidFill>
              </a:rPr>
              <a:t>clearly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accent1">
                    <a:lumMod val="50000"/>
                  </a:schemeClr>
                </a:solidFill>
              </a:rPr>
              <a:t>Don’t lift your board until I ask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512CC39-D2AF-3130-D394-2A381CF3D606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90525" y="301116"/>
            <a:ext cx="9517063" cy="5805997"/>
          </a:xfrm>
          <a:prstGeom prst="rect">
            <a:avLst/>
          </a:prstGeom>
          <a:ln>
            <a:noFill/>
          </a:ln>
        </p:spPr>
        <p:txBody>
          <a:bodyPr/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161166D-EDCE-DDC6-76F8-EE3B2449263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27000"/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24" t="24577" r="9438" b="36719"/>
          <a:stretch>
            <a:fillRect/>
          </a:stretch>
        </p:blipFill>
        <p:spPr>
          <a:xfrm>
            <a:off x="9846867" y="5542887"/>
            <a:ext cx="2345133" cy="110639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79A3D28-291C-F858-E1C9-0E06CEC81D70}"/>
              </a:ext>
            </a:extLst>
          </p:cNvPr>
          <p:cNvSpPr txBox="1"/>
          <p:nvPr userDrawn="1"/>
        </p:nvSpPr>
        <p:spPr>
          <a:xfrm>
            <a:off x="10473260" y="6627168"/>
            <a:ext cx="171874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00" dirty="0">
                <a:solidFill>
                  <a:schemeClr val="bg1">
                    <a:lumMod val="50000"/>
                  </a:schemeClr>
                </a:solidFill>
              </a:rPr>
              <a:t>© Southport Maths Tuition 2026</a:t>
            </a:r>
          </a:p>
        </p:txBody>
      </p:sp>
    </p:spTree>
    <p:extLst>
      <p:ext uri="{BB962C8B-B14F-4D97-AF65-F5344CB8AC3E}">
        <p14:creationId xmlns:p14="http://schemas.microsoft.com/office/powerpoint/2010/main" val="22327129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802858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5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8718E5-D4A8-2C96-C6A3-B94F3571C4F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Mean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0F55F86-1E46-AF6A-8A37-13F890CC05C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fld id="{0E83F60D-9917-48F4-8188-B680D3FE10F7}" type="datetime4">
              <a:rPr lang="en-GB" smtClean="0"/>
              <a:t>30 June 2026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835526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DA273C3-13E8-DCAA-6AAE-1E808195E57B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90525" y="301116"/>
            <a:ext cx="9517063" cy="5805997"/>
          </a:xfrm>
        </p:spPr>
        <p:txBody>
          <a:bodyPr/>
          <a:lstStyle/>
          <a:p>
            <a:r>
              <a:rPr lang="en-GB" sz="4000" dirty="0"/>
              <a:t>Calculate the mean to two decimal places: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CC75043C-992F-C1FA-95C6-A1316B68AAB7}"/>
                  </a:ext>
                </a:extLst>
              </p:cNvPr>
              <p:cNvSpPr/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8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3.57</m:t>
                      </m:r>
                    </m:oMath>
                  </m:oMathPara>
                </a14:m>
                <a:endParaRPr dirty="0"/>
              </a:p>
            </p:txBody>
          </p:sp>
        </mc:Choice>
        <mc:Fallback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CC75043C-992F-C1FA-95C6-A1316B68AAB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7357A899-CD96-CDA1-D170-7060067F982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0675501"/>
              </p:ext>
            </p:extLst>
          </p:nvPr>
        </p:nvGraphicFramePr>
        <p:xfrm>
          <a:off x="930546" y="1104676"/>
          <a:ext cx="8437020" cy="2804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18510">
                  <a:extLst>
                    <a:ext uri="{9D8B030D-6E8A-4147-A177-3AD203B41FA5}">
                      <a16:colId xmlns:a16="http://schemas.microsoft.com/office/drawing/2014/main" val="2352208414"/>
                    </a:ext>
                  </a:extLst>
                </a:gridCol>
                <a:gridCol w="4218510">
                  <a:extLst>
                    <a:ext uri="{9D8B030D-6E8A-4147-A177-3AD203B41FA5}">
                      <a16:colId xmlns:a16="http://schemas.microsoft.com/office/drawing/2014/main" val="3318061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4000" dirty="0">
                          <a:solidFill>
                            <a:schemeClr val="tx1"/>
                          </a:solidFill>
                        </a:rPr>
                        <a:t>Value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000" dirty="0">
                          <a:solidFill>
                            <a:schemeClr val="tx1"/>
                          </a:solidFill>
                        </a:rPr>
                        <a:t>Frequency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172837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400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00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547750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400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00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621452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400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00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99164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91781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C94624-1A49-937A-4A2F-5A81A9AB01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E1AF454-B635-47E7-9E6E-2F4A4345D1AA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90525" y="301116"/>
            <a:ext cx="9517063" cy="5805997"/>
          </a:xfrm>
        </p:spPr>
        <p:txBody>
          <a:bodyPr/>
          <a:lstStyle/>
          <a:p>
            <a:r>
              <a:rPr lang="en-GB" sz="4000" dirty="0"/>
              <a:t>Calculate the mean to two decimal places: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3203BF98-E27B-5D52-D3BE-B79C1F5675D6}"/>
                  </a:ext>
                </a:extLst>
              </p:cNvPr>
              <p:cNvSpPr/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8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5.50</m:t>
                      </m:r>
                    </m:oMath>
                  </m:oMathPara>
                </a14:m>
                <a:endParaRPr dirty="0"/>
              </a:p>
            </p:txBody>
          </p:sp>
        </mc:Choice>
        <mc:Fallback xmlns="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3203BF98-E27B-5D52-D3BE-B79C1F5675D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2D026AFB-F4D5-D37D-A87E-F4D94FC13BC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6826713"/>
              </p:ext>
            </p:extLst>
          </p:nvPr>
        </p:nvGraphicFramePr>
        <p:xfrm>
          <a:off x="930546" y="1104676"/>
          <a:ext cx="8437020" cy="2804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18510">
                  <a:extLst>
                    <a:ext uri="{9D8B030D-6E8A-4147-A177-3AD203B41FA5}">
                      <a16:colId xmlns:a16="http://schemas.microsoft.com/office/drawing/2014/main" val="2352208414"/>
                    </a:ext>
                  </a:extLst>
                </a:gridCol>
                <a:gridCol w="4218510">
                  <a:extLst>
                    <a:ext uri="{9D8B030D-6E8A-4147-A177-3AD203B41FA5}">
                      <a16:colId xmlns:a16="http://schemas.microsoft.com/office/drawing/2014/main" val="3318061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4000" dirty="0">
                          <a:solidFill>
                            <a:schemeClr val="tx1"/>
                          </a:solidFill>
                        </a:rPr>
                        <a:t>Value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000" dirty="0">
                          <a:solidFill>
                            <a:schemeClr val="tx1"/>
                          </a:solidFill>
                        </a:rPr>
                        <a:t>Frequency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172837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400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00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547750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4000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00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621452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4000" dirty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00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99164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14754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04796C-78AE-299E-B7CF-0EA617B3B5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59F1A30-E61A-3322-CE2F-66C7A0C69CF1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90525" y="301116"/>
            <a:ext cx="9517063" cy="5805997"/>
          </a:xfrm>
        </p:spPr>
        <p:txBody>
          <a:bodyPr/>
          <a:lstStyle/>
          <a:p>
            <a:r>
              <a:rPr lang="en-GB" sz="4000" dirty="0"/>
              <a:t>Calculate the mean to two decimal places: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63FBD8CE-FD8B-B399-F69F-DEB20782073F}"/>
                  </a:ext>
                </a:extLst>
              </p:cNvPr>
              <p:cNvSpPr/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8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2.63</m:t>
                      </m:r>
                    </m:oMath>
                  </m:oMathPara>
                </a14:m>
                <a:endParaRPr dirty="0"/>
              </a:p>
            </p:txBody>
          </p:sp>
        </mc:Choice>
        <mc:Fallback xmlns="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63FBD8CE-FD8B-B399-F69F-DEB20782073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38CE2B0A-0C06-5D3D-028B-805A45BB53F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7098521"/>
              </p:ext>
            </p:extLst>
          </p:nvPr>
        </p:nvGraphicFramePr>
        <p:xfrm>
          <a:off x="930546" y="1104676"/>
          <a:ext cx="8437020" cy="2804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18510">
                  <a:extLst>
                    <a:ext uri="{9D8B030D-6E8A-4147-A177-3AD203B41FA5}">
                      <a16:colId xmlns:a16="http://schemas.microsoft.com/office/drawing/2014/main" val="2352208414"/>
                    </a:ext>
                  </a:extLst>
                </a:gridCol>
                <a:gridCol w="4218510">
                  <a:extLst>
                    <a:ext uri="{9D8B030D-6E8A-4147-A177-3AD203B41FA5}">
                      <a16:colId xmlns:a16="http://schemas.microsoft.com/office/drawing/2014/main" val="3318061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4000" dirty="0">
                          <a:solidFill>
                            <a:schemeClr val="tx1"/>
                          </a:solidFill>
                        </a:rPr>
                        <a:t>Value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000" dirty="0">
                          <a:solidFill>
                            <a:schemeClr val="tx1"/>
                          </a:solidFill>
                        </a:rPr>
                        <a:t>Frequency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172837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400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00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547750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400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00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621452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4000" dirty="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00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99164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46746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E7562E-1A85-E234-D896-B4C2A0A5A1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9C9DFB2-1CAC-76DB-B574-6E5B2891CE60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90525" y="301116"/>
            <a:ext cx="9517063" cy="5805997"/>
          </a:xfrm>
        </p:spPr>
        <p:txBody>
          <a:bodyPr/>
          <a:lstStyle/>
          <a:p>
            <a:r>
              <a:rPr lang="en-GB" sz="4000" dirty="0"/>
              <a:t>Calculate the mean to two decimal places: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FCB2629B-811D-7096-FEEA-E20A88472204}"/>
                  </a:ext>
                </a:extLst>
              </p:cNvPr>
              <p:cNvSpPr/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8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7.50</m:t>
                      </m:r>
                    </m:oMath>
                  </m:oMathPara>
                </a14:m>
                <a:endParaRPr dirty="0"/>
              </a:p>
            </p:txBody>
          </p:sp>
        </mc:Choice>
        <mc:Fallback xmlns="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FCB2629B-811D-7096-FEEA-E20A8847220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2888136D-8E66-D012-3CD0-648692588B2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0077731"/>
              </p:ext>
            </p:extLst>
          </p:nvPr>
        </p:nvGraphicFramePr>
        <p:xfrm>
          <a:off x="930546" y="1104676"/>
          <a:ext cx="8437020" cy="3505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18510">
                  <a:extLst>
                    <a:ext uri="{9D8B030D-6E8A-4147-A177-3AD203B41FA5}">
                      <a16:colId xmlns:a16="http://schemas.microsoft.com/office/drawing/2014/main" val="2352208414"/>
                    </a:ext>
                  </a:extLst>
                </a:gridCol>
                <a:gridCol w="4218510">
                  <a:extLst>
                    <a:ext uri="{9D8B030D-6E8A-4147-A177-3AD203B41FA5}">
                      <a16:colId xmlns:a16="http://schemas.microsoft.com/office/drawing/2014/main" val="3318061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4000" dirty="0">
                          <a:solidFill>
                            <a:schemeClr val="tx1"/>
                          </a:solidFill>
                        </a:rPr>
                        <a:t>Value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000" dirty="0">
                          <a:solidFill>
                            <a:schemeClr val="tx1"/>
                          </a:solidFill>
                        </a:rPr>
                        <a:t>Frequency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172837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400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00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547750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4000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00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894748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4000" dirty="0">
                          <a:solidFill>
                            <a:schemeClr val="tx1"/>
                          </a:solidFill>
                        </a:rPr>
                        <a:t>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00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621452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4000" dirty="0">
                          <a:solidFill>
                            <a:schemeClr val="tx1"/>
                          </a:solidFill>
                        </a:rPr>
                        <a:t>12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00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99164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62230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B594B3-FBB1-1697-7974-0EFBA60131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8F6AAE3-A121-AD15-B2CC-F284829CF72A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90525" y="301116"/>
            <a:ext cx="9517063" cy="5805997"/>
          </a:xfrm>
        </p:spPr>
        <p:txBody>
          <a:bodyPr/>
          <a:lstStyle/>
          <a:p>
            <a:r>
              <a:rPr lang="en-GB" sz="4000" dirty="0"/>
              <a:t>Calculate the mean to two decimal places: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A8A5642B-B85C-7851-4E06-D41B0EE1C6AA}"/>
                  </a:ext>
                </a:extLst>
              </p:cNvPr>
              <p:cNvSpPr/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8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2.33</m:t>
                      </m:r>
                    </m:oMath>
                  </m:oMathPara>
                </a14:m>
                <a:endParaRPr dirty="0"/>
              </a:p>
            </p:txBody>
          </p:sp>
        </mc:Choice>
        <mc:Fallback xmlns="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A8A5642B-B85C-7851-4E06-D41B0EE1C6A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CB5EF0E2-949C-2599-B213-85583860350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7802979"/>
              </p:ext>
            </p:extLst>
          </p:nvPr>
        </p:nvGraphicFramePr>
        <p:xfrm>
          <a:off x="930546" y="1104676"/>
          <a:ext cx="8437020" cy="2804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18510">
                  <a:extLst>
                    <a:ext uri="{9D8B030D-6E8A-4147-A177-3AD203B41FA5}">
                      <a16:colId xmlns:a16="http://schemas.microsoft.com/office/drawing/2014/main" val="2352208414"/>
                    </a:ext>
                  </a:extLst>
                </a:gridCol>
                <a:gridCol w="4218510">
                  <a:extLst>
                    <a:ext uri="{9D8B030D-6E8A-4147-A177-3AD203B41FA5}">
                      <a16:colId xmlns:a16="http://schemas.microsoft.com/office/drawing/2014/main" val="3318061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4000" dirty="0">
                          <a:solidFill>
                            <a:schemeClr val="tx1"/>
                          </a:solidFill>
                        </a:rPr>
                        <a:t>Value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000" dirty="0">
                          <a:solidFill>
                            <a:schemeClr val="tx1"/>
                          </a:solidFill>
                        </a:rPr>
                        <a:t>Frequency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172837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400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00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547750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400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00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621452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4000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00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99164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369293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4EC408-207D-DC97-123B-9C76A51063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78B4F01-0D5F-7D89-97E2-B35E168195A3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90525" y="301116"/>
            <a:ext cx="9517063" cy="5805997"/>
          </a:xfrm>
        </p:spPr>
        <p:txBody>
          <a:bodyPr/>
          <a:lstStyle/>
          <a:p>
            <a:r>
              <a:rPr lang="en-GB" sz="4000" dirty="0"/>
              <a:t>Calculate the mean to two decimal places: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3DC2EA3B-1A2D-2A70-C60F-5E58639FF97B}"/>
                  </a:ext>
                </a:extLst>
              </p:cNvPr>
              <p:cNvSpPr/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8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7.00</m:t>
                      </m:r>
                    </m:oMath>
                  </m:oMathPara>
                </a14:m>
                <a:endParaRPr dirty="0"/>
              </a:p>
            </p:txBody>
          </p:sp>
        </mc:Choice>
        <mc:Fallback xmlns="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3DC2EA3B-1A2D-2A70-C60F-5E58639FF97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F2A5EFB8-18AB-383E-CEE5-88C0DAD391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7990351"/>
              </p:ext>
            </p:extLst>
          </p:nvPr>
        </p:nvGraphicFramePr>
        <p:xfrm>
          <a:off x="930546" y="1104676"/>
          <a:ext cx="8437020" cy="2804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18510">
                  <a:extLst>
                    <a:ext uri="{9D8B030D-6E8A-4147-A177-3AD203B41FA5}">
                      <a16:colId xmlns:a16="http://schemas.microsoft.com/office/drawing/2014/main" val="2352208414"/>
                    </a:ext>
                  </a:extLst>
                </a:gridCol>
                <a:gridCol w="4218510">
                  <a:extLst>
                    <a:ext uri="{9D8B030D-6E8A-4147-A177-3AD203B41FA5}">
                      <a16:colId xmlns:a16="http://schemas.microsoft.com/office/drawing/2014/main" val="3318061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4000" dirty="0">
                          <a:solidFill>
                            <a:schemeClr val="tx1"/>
                          </a:solidFill>
                        </a:rPr>
                        <a:t>Value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000" dirty="0">
                          <a:solidFill>
                            <a:schemeClr val="tx1"/>
                          </a:solidFill>
                        </a:rPr>
                        <a:t>Frequency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172837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400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00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547750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4000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00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621452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4000" dirty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00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99164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5020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E2990C-EF11-2391-ADFD-0982E4C816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F1CA09E-BB18-3963-3C4A-E8120689700A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90525" y="301116"/>
            <a:ext cx="9517063" cy="5805997"/>
          </a:xfrm>
        </p:spPr>
        <p:txBody>
          <a:bodyPr/>
          <a:lstStyle/>
          <a:p>
            <a:r>
              <a:rPr lang="en-GB" sz="4000" dirty="0"/>
              <a:t>Calculate the mean to two decimal places: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1A2B0B00-CA20-ED8D-C7C9-F72C9BF1D3FA}"/>
                  </a:ext>
                </a:extLst>
              </p:cNvPr>
              <p:cNvSpPr/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8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3.60</m:t>
                      </m:r>
                    </m:oMath>
                  </m:oMathPara>
                </a14:m>
                <a:endParaRPr dirty="0"/>
              </a:p>
            </p:txBody>
          </p:sp>
        </mc:Choice>
        <mc:Fallback xmlns="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1A2B0B00-CA20-ED8D-C7C9-F72C9BF1D3F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6861900C-1C9F-86DF-49D7-A0842E379A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2496582"/>
              </p:ext>
            </p:extLst>
          </p:nvPr>
        </p:nvGraphicFramePr>
        <p:xfrm>
          <a:off x="930546" y="1104676"/>
          <a:ext cx="8437020" cy="3505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18510">
                  <a:extLst>
                    <a:ext uri="{9D8B030D-6E8A-4147-A177-3AD203B41FA5}">
                      <a16:colId xmlns:a16="http://schemas.microsoft.com/office/drawing/2014/main" val="2352208414"/>
                    </a:ext>
                  </a:extLst>
                </a:gridCol>
                <a:gridCol w="4218510">
                  <a:extLst>
                    <a:ext uri="{9D8B030D-6E8A-4147-A177-3AD203B41FA5}">
                      <a16:colId xmlns:a16="http://schemas.microsoft.com/office/drawing/2014/main" val="3318061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4000" dirty="0">
                          <a:solidFill>
                            <a:schemeClr val="tx1"/>
                          </a:solidFill>
                        </a:rPr>
                        <a:t>Value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000" dirty="0">
                          <a:solidFill>
                            <a:schemeClr val="tx1"/>
                          </a:solidFill>
                        </a:rPr>
                        <a:t>Frequency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172837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400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000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547750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400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4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621452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4000" dirty="0">
                          <a:solidFill>
                            <a:schemeClr val="tx1"/>
                          </a:solidFill>
                        </a:rPr>
                        <a:t>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00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99164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GB" sz="4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000" b="1" dirty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20259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82414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8B1DB4-8C06-9150-3607-52DF295213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DA4168E-C572-7586-40D2-4F63F06A1073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90525" y="301116"/>
            <a:ext cx="9517063" cy="5805997"/>
          </a:xfrm>
        </p:spPr>
        <p:txBody>
          <a:bodyPr/>
          <a:lstStyle/>
          <a:p>
            <a:r>
              <a:rPr lang="en-GB" sz="4000" dirty="0"/>
              <a:t>Calculate the mean to two decimal places: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D5E2F390-51A3-5661-9715-EB125F1A3D62}"/>
                  </a:ext>
                </a:extLst>
              </p:cNvPr>
              <p:cNvSpPr/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8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6.13</m:t>
                      </m:r>
                    </m:oMath>
                  </m:oMathPara>
                </a14:m>
                <a:endParaRPr dirty="0"/>
              </a:p>
            </p:txBody>
          </p:sp>
        </mc:Choice>
        <mc:Fallback xmlns="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D5E2F390-51A3-5661-9715-EB125F1A3D6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0B248781-64BD-A74A-B737-CBE4DE5FFEB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6887581"/>
              </p:ext>
            </p:extLst>
          </p:nvPr>
        </p:nvGraphicFramePr>
        <p:xfrm>
          <a:off x="930546" y="1104676"/>
          <a:ext cx="8437020" cy="2804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18510">
                  <a:extLst>
                    <a:ext uri="{9D8B030D-6E8A-4147-A177-3AD203B41FA5}">
                      <a16:colId xmlns:a16="http://schemas.microsoft.com/office/drawing/2014/main" val="2352208414"/>
                    </a:ext>
                  </a:extLst>
                </a:gridCol>
                <a:gridCol w="4218510">
                  <a:extLst>
                    <a:ext uri="{9D8B030D-6E8A-4147-A177-3AD203B41FA5}">
                      <a16:colId xmlns:a16="http://schemas.microsoft.com/office/drawing/2014/main" val="3318061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4000" dirty="0">
                          <a:solidFill>
                            <a:schemeClr val="tx1"/>
                          </a:solidFill>
                        </a:rPr>
                        <a:t>Value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000" dirty="0">
                          <a:solidFill>
                            <a:schemeClr val="tx1"/>
                          </a:solidFill>
                        </a:rPr>
                        <a:t>Frequency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172837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400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00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547750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4000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00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621452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4000" dirty="0">
                          <a:solidFill>
                            <a:schemeClr val="tx1"/>
                          </a:solidFill>
                        </a:rPr>
                        <a:t>11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00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99164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36430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C1E1B8-CD96-913D-2123-624F72A3BF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F085876-13A9-4AA9-C370-9805B0364810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90525" y="301116"/>
            <a:ext cx="9517063" cy="5805997"/>
          </a:xfrm>
        </p:spPr>
        <p:txBody>
          <a:bodyPr/>
          <a:lstStyle/>
          <a:p>
            <a:r>
              <a:rPr lang="en-GB" sz="4000" dirty="0"/>
              <a:t>Calculate the mean to two decimal places: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38898601-ACC9-6E59-0408-BDC38A9413AD}"/>
                  </a:ext>
                </a:extLst>
              </p:cNvPr>
              <p:cNvSpPr/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8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2.44</m:t>
                      </m:r>
                    </m:oMath>
                  </m:oMathPara>
                </a14:m>
                <a:endParaRPr dirty="0"/>
              </a:p>
            </p:txBody>
          </p:sp>
        </mc:Choice>
        <mc:Fallback xmlns="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38898601-ACC9-6E59-0408-BDC38A9413A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96299C4C-6D4F-BE1A-6059-CAE6B3B903E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7628869"/>
              </p:ext>
            </p:extLst>
          </p:nvPr>
        </p:nvGraphicFramePr>
        <p:xfrm>
          <a:off x="930546" y="1104676"/>
          <a:ext cx="8437020" cy="2804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18510">
                  <a:extLst>
                    <a:ext uri="{9D8B030D-6E8A-4147-A177-3AD203B41FA5}">
                      <a16:colId xmlns:a16="http://schemas.microsoft.com/office/drawing/2014/main" val="2352208414"/>
                    </a:ext>
                  </a:extLst>
                </a:gridCol>
                <a:gridCol w="4218510">
                  <a:extLst>
                    <a:ext uri="{9D8B030D-6E8A-4147-A177-3AD203B41FA5}">
                      <a16:colId xmlns:a16="http://schemas.microsoft.com/office/drawing/2014/main" val="3318061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4000" dirty="0">
                          <a:solidFill>
                            <a:schemeClr val="tx1"/>
                          </a:solidFill>
                        </a:rPr>
                        <a:t>Value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000" dirty="0">
                          <a:solidFill>
                            <a:schemeClr val="tx1"/>
                          </a:solidFill>
                        </a:rPr>
                        <a:t>Frequency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172837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400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00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547750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400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00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621452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4000" dirty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00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99164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14338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3A69D3-040A-F076-7B28-BB62F483CA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0051B67-FA02-8B79-9E35-4E93D7CBAA99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90525" y="301116"/>
            <a:ext cx="9517063" cy="5805997"/>
          </a:xfrm>
        </p:spPr>
        <p:txBody>
          <a:bodyPr/>
          <a:lstStyle/>
          <a:p>
            <a:r>
              <a:rPr lang="en-GB" sz="4000" dirty="0"/>
              <a:t>Calculate the mean to two decimal places: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A677DC3A-AFD6-D57B-3824-8EDFACADA4ED}"/>
                  </a:ext>
                </a:extLst>
              </p:cNvPr>
              <p:cNvSpPr/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8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6.00</m:t>
                      </m:r>
                    </m:oMath>
                  </m:oMathPara>
                </a14:m>
                <a:endParaRPr dirty="0"/>
              </a:p>
            </p:txBody>
          </p:sp>
        </mc:Choice>
        <mc:Fallback xmlns="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A677DC3A-AFD6-D57B-3824-8EDFACADA4E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DF4905EF-4FBD-F0A6-5688-4654B39938D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4551893"/>
              </p:ext>
            </p:extLst>
          </p:nvPr>
        </p:nvGraphicFramePr>
        <p:xfrm>
          <a:off x="930546" y="1104676"/>
          <a:ext cx="8437020" cy="2804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18510">
                  <a:extLst>
                    <a:ext uri="{9D8B030D-6E8A-4147-A177-3AD203B41FA5}">
                      <a16:colId xmlns:a16="http://schemas.microsoft.com/office/drawing/2014/main" val="2352208414"/>
                    </a:ext>
                  </a:extLst>
                </a:gridCol>
                <a:gridCol w="4218510">
                  <a:extLst>
                    <a:ext uri="{9D8B030D-6E8A-4147-A177-3AD203B41FA5}">
                      <a16:colId xmlns:a16="http://schemas.microsoft.com/office/drawing/2014/main" val="3318061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4000" dirty="0">
                          <a:solidFill>
                            <a:schemeClr val="tx1"/>
                          </a:solidFill>
                        </a:rPr>
                        <a:t>Value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000" dirty="0">
                          <a:solidFill>
                            <a:schemeClr val="tx1"/>
                          </a:solidFill>
                        </a:rPr>
                        <a:t>Frequency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172837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400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00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547750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4000" dirty="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00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621452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4000" dirty="0">
                          <a:solidFill>
                            <a:schemeClr val="tx1"/>
                          </a:solidFill>
                        </a:rPr>
                        <a:t>12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00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99164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99660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06F30A-0CD8-D285-660D-EFEC1B721E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F03B257-DCFA-4087-C665-D57D498D30AA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90525" y="301116"/>
            <a:ext cx="9517063" cy="5805997"/>
          </a:xfrm>
        </p:spPr>
        <p:txBody>
          <a:bodyPr/>
          <a:lstStyle/>
          <a:p>
            <a:r>
              <a:rPr lang="en-GB" sz="4000" dirty="0"/>
              <a:t>Calculate the mean to two decimal places: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CA3CAD52-7FB2-42A1-5BE0-3550C49C7D99}"/>
                  </a:ext>
                </a:extLst>
              </p:cNvPr>
              <p:cNvSpPr/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8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6.13</m:t>
                      </m:r>
                    </m:oMath>
                  </m:oMathPara>
                </a14:m>
                <a:endParaRPr dirty="0"/>
              </a:p>
            </p:txBody>
          </p:sp>
        </mc:Choice>
        <mc:Fallback xmlns="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CA3CAD52-7FB2-42A1-5BE0-3550C49C7D9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CCC9023D-A6EB-5C26-7854-55BA06DEA3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621996"/>
              </p:ext>
            </p:extLst>
          </p:nvPr>
        </p:nvGraphicFramePr>
        <p:xfrm>
          <a:off x="930546" y="1104676"/>
          <a:ext cx="8437020" cy="2804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18510">
                  <a:extLst>
                    <a:ext uri="{9D8B030D-6E8A-4147-A177-3AD203B41FA5}">
                      <a16:colId xmlns:a16="http://schemas.microsoft.com/office/drawing/2014/main" val="2352208414"/>
                    </a:ext>
                  </a:extLst>
                </a:gridCol>
                <a:gridCol w="4218510">
                  <a:extLst>
                    <a:ext uri="{9D8B030D-6E8A-4147-A177-3AD203B41FA5}">
                      <a16:colId xmlns:a16="http://schemas.microsoft.com/office/drawing/2014/main" val="3318061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4000" dirty="0">
                          <a:solidFill>
                            <a:schemeClr val="tx1"/>
                          </a:solidFill>
                        </a:rPr>
                        <a:t>Value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000" dirty="0">
                          <a:solidFill>
                            <a:schemeClr val="tx1"/>
                          </a:solidFill>
                        </a:rPr>
                        <a:t>Frequency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172837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400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00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547750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4000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00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621452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4000" dirty="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00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99164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65227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3971CF-87DB-0B37-B3B8-9F2D65C7B9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4C13B35-49AA-3D5E-6113-9B63F956D07A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90525" y="301116"/>
            <a:ext cx="9517063" cy="5805997"/>
          </a:xfrm>
        </p:spPr>
        <p:txBody>
          <a:bodyPr/>
          <a:lstStyle/>
          <a:p>
            <a:r>
              <a:rPr lang="en-GB" sz="4000" dirty="0"/>
              <a:t>Calculate the mean to two decimal places: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40A35225-93CA-E11E-B8C5-FC8C5D722E4E}"/>
                  </a:ext>
                </a:extLst>
              </p:cNvPr>
              <p:cNvSpPr/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8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9.38</m:t>
                      </m:r>
                    </m:oMath>
                  </m:oMathPara>
                </a14:m>
                <a:endParaRPr dirty="0"/>
              </a:p>
            </p:txBody>
          </p:sp>
        </mc:Choice>
        <mc:Fallback xmlns="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40A35225-93CA-E11E-B8C5-FC8C5D722E4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806A51A6-E87D-85FA-EDDA-F506B127644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2502087"/>
              </p:ext>
            </p:extLst>
          </p:nvPr>
        </p:nvGraphicFramePr>
        <p:xfrm>
          <a:off x="930546" y="1104676"/>
          <a:ext cx="8437020" cy="2804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18510">
                  <a:extLst>
                    <a:ext uri="{9D8B030D-6E8A-4147-A177-3AD203B41FA5}">
                      <a16:colId xmlns:a16="http://schemas.microsoft.com/office/drawing/2014/main" val="2352208414"/>
                    </a:ext>
                  </a:extLst>
                </a:gridCol>
                <a:gridCol w="4218510">
                  <a:extLst>
                    <a:ext uri="{9D8B030D-6E8A-4147-A177-3AD203B41FA5}">
                      <a16:colId xmlns:a16="http://schemas.microsoft.com/office/drawing/2014/main" val="3318061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4000" dirty="0">
                          <a:solidFill>
                            <a:schemeClr val="tx1"/>
                          </a:solidFill>
                        </a:rPr>
                        <a:t>Value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000" dirty="0">
                          <a:solidFill>
                            <a:schemeClr val="tx1"/>
                          </a:solidFill>
                        </a:rPr>
                        <a:t>Frequency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172837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4000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00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547750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4000" dirty="0">
                          <a:solidFill>
                            <a:schemeClr val="tx1"/>
                          </a:solidFill>
                        </a:rPr>
                        <a:t>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00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621452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4000" dirty="0">
                          <a:solidFill>
                            <a:schemeClr val="tx1"/>
                          </a:solidFill>
                        </a:rPr>
                        <a:t>15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00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99164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29484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FEBDEB-C791-2FC9-27A7-B0FBA15F37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77E1D70-3433-0CB0-02E1-6CBD089EF96D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90525" y="301116"/>
            <a:ext cx="9517063" cy="5805997"/>
          </a:xfrm>
        </p:spPr>
        <p:txBody>
          <a:bodyPr/>
          <a:lstStyle/>
          <a:p>
            <a:r>
              <a:rPr lang="en-GB" sz="4000" dirty="0"/>
              <a:t>Calculate the mean to two decimal places: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5AF693E2-58CE-2F74-8BCF-705557E121E2}"/>
                  </a:ext>
                </a:extLst>
              </p:cNvPr>
              <p:cNvSpPr/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8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4.00</m:t>
                      </m:r>
                    </m:oMath>
                  </m:oMathPara>
                </a14:m>
                <a:endParaRPr dirty="0"/>
              </a:p>
            </p:txBody>
          </p:sp>
        </mc:Choice>
        <mc:Fallback xmlns="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5AF693E2-58CE-2F74-8BCF-705557E121E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CF97677D-6588-3A96-32CC-86084263FC9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2672269"/>
              </p:ext>
            </p:extLst>
          </p:nvPr>
        </p:nvGraphicFramePr>
        <p:xfrm>
          <a:off x="930546" y="1104676"/>
          <a:ext cx="8437020" cy="2804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18510">
                  <a:extLst>
                    <a:ext uri="{9D8B030D-6E8A-4147-A177-3AD203B41FA5}">
                      <a16:colId xmlns:a16="http://schemas.microsoft.com/office/drawing/2014/main" val="2352208414"/>
                    </a:ext>
                  </a:extLst>
                </a:gridCol>
                <a:gridCol w="4218510">
                  <a:extLst>
                    <a:ext uri="{9D8B030D-6E8A-4147-A177-3AD203B41FA5}">
                      <a16:colId xmlns:a16="http://schemas.microsoft.com/office/drawing/2014/main" val="3318061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4000" dirty="0">
                          <a:solidFill>
                            <a:schemeClr val="tx1"/>
                          </a:solidFill>
                        </a:rPr>
                        <a:t>Value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000" dirty="0">
                          <a:solidFill>
                            <a:schemeClr val="tx1"/>
                          </a:solidFill>
                        </a:rPr>
                        <a:t>Frequency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172837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400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00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547750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400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00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621452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4000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00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99164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94065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C8325D-508B-DE1E-B6FB-4E517CE889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C4A9A97-5F33-56A2-0EAF-C986B242F445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90525" y="301116"/>
            <a:ext cx="9517063" cy="5805997"/>
          </a:xfrm>
        </p:spPr>
        <p:txBody>
          <a:bodyPr/>
          <a:lstStyle/>
          <a:p>
            <a:r>
              <a:rPr lang="en-GB" sz="4000" dirty="0"/>
              <a:t>Calculate the mean to two decimal places: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13742093-DFD7-DC43-46A8-E55A68672948}"/>
                  </a:ext>
                </a:extLst>
              </p:cNvPr>
              <p:cNvSpPr/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8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10.00</m:t>
                      </m:r>
                    </m:oMath>
                  </m:oMathPara>
                </a14:m>
                <a:endParaRPr dirty="0"/>
              </a:p>
            </p:txBody>
          </p:sp>
        </mc:Choice>
        <mc:Fallback xmlns="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13742093-DFD7-DC43-46A8-E55A6867294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2D9CCF34-F9F5-E214-C4A9-A49A896312A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4450781"/>
              </p:ext>
            </p:extLst>
          </p:nvPr>
        </p:nvGraphicFramePr>
        <p:xfrm>
          <a:off x="930546" y="1104676"/>
          <a:ext cx="8437020" cy="2804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18510">
                  <a:extLst>
                    <a:ext uri="{9D8B030D-6E8A-4147-A177-3AD203B41FA5}">
                      <a16:colId xmlns:a16="http://schemas.microsoft.com/office/drawing/2014/main" val="2352208414"/>
                    </a:ext>
                  </a:extLst>
                </a:gridCol>
                <a:gridCol w="4218510">
                  <a:extLst>
                    <a:ext uri="{9D8B030D-6E8A-4147-A177-3AD203B41FA5}">
                      <a16:colId xmlns:a16="http://schemas.microsoft.com/office/drawing/2014/main" val="3318061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4000" dirty="0">
                          <a:solidFill>
                            <a:schemeClr val="tx1"/>
                          </a:solidFill>
                        </a:rPr>
                        <a:t>Value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000" dirty="0">
                          <a:solidFill>
                            <a:schemeClr val="tx1"/>
                          </a:solidFill>
                        </a:rPr>
                        <a:t>Frequency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172837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400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00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547750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4000" dirty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00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621452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4000" dirty="0">
                          <a:solidFill>
                            <a:schemeClr val="tx1"/>
                          </a:solidFill>
                        </a:rPr>
                        <a:t>20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00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99164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83127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1657EF-1E64-C356-0A53-2827BC348F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2CC6173-A736-BCC1-0195-07A124597BB1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90525" y="301116"/>
            <a:ext cx="9517063" cy="5805997"/>
          </a:xfrm>
        </p:spPr>
        <p:txBody>
          <a:bodyPr/>
          <a:lstStyle/>
          <a:p>
            <a:r>
              <a:rPr lang="en-GB" sz="4000" dirty="0"/>
              <a:t>Calculate the mean to two decimal places: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132E6A2C-92FE-6E86-E1EC-B98DC6CFA048}"/>
                  </a:ext>
                </a:extLst>
              </p:cNvPr>
              <p:cNvSpPr/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8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2.87</m:t>
                      </m:r>
                    </m:oMath>
                  </m:oMathPara>
                </a14:m>
                <a:endParaRPr dirty="0"/>
              </a:p>
            </p:txBody>
          </p:sp>
        </mc:Choice>
        <mc:Fallback xmlns="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132E6A2C-92FE-6E86-E1EC-B98DC6CFA04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05632A52-2D05-EF0B-9F3F-334BB97B55E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6747965"/>
              </p:ext>
            </p:extLst>
          </p:nvPr>
        </p:nvGraphicFramePr>
        <p:xfrm>
          <a:off x="930546" y="1104676"/>
          <a:ext cx="8437020" cy="2804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18510">
                  <a:extLst>
                    <a:ext uri="{9D8B030D-6E8A-4147-A177-3AD203B41FA5}">
                      <a16:colId xmlns:a16="http://schemas.microsoft.com/office/drawing/2014/main" val="2352208414"/>
                    </a:ext>
                  </a:extLst>
                </a:gridCol>
                <a:gridCol w="4218510">
                  <a:extLst>
                    <a:ext uri="{9D8B030D-6E8A-4147-A177-3AD203B41FA5}">
                      <a16:colId xmlns:a16="http://schemas.microsoft.com/office/drawing/2014/main" val="3318061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4000" dirty="0">
                          <a:solidFill>
                            <a:schemeClr val="tx1"/>
                          </a:solidFill>
                        </a:rPr>
                        <a:t>Value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000" dirty="0">
                          <a:solidFill>
                            <a:schemeClr val="tx1"/>
                          </a:solidFill>
                        </a:rPr>
                        <a:t>Frequency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172837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400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000" dirty="0">
                          <a:solidFill>
                            <a:schemeClr val="tx1"/>
                          </a:solidFill>
                        </a:rPr>
                        <a:t>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547750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400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00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621452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4000" dirty="0">
                          <a:solidFill>
                            <a:schemeClr val="tx1"/>
                          </a:solidFill>
                        </a:rPr>
                        <a:t>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00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99164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31525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F2CEEF-17BC-692D-559C-4C94C19E85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BCCDCCA-EF83-FF94-CAD5-6BB671950207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90525" y="301116"/>
            <a:ext cx="9517063" cy="5805997"/>
          </a:xfrm>
        </p:spPr>
        <p:txBody>
          <a:bodyPr/>
          <a:lstStyle/>
          <a:p>
            <a:r>
              <a:rPr lang="en-GB" sz="4000" dirty="0"/>
              <a:t>Calculate the mean to two decimal places: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5324EF51-F5A2-7976-6D73-47A0647FF75E}"/>
                  </a:ext>
                </a:extLst>
              </p:cNvPr>
              <p:cNvSpPr/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8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7.75</m:t>
                      </m:r>
                    </m:oMath>
                  </m:oMathPara>
                </a14:m>
                <a:endParaRPr dirty="0"/>
              </a:p>
            </p:txBody>
          </p:sp>
        </mc:Choice>
        <mc:Fallback xmlns="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5324EF51-F5A2-7976-6D73-47A0647FF75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6FE8026F-0A6B-74A0-F20B-69A3734D745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7013289"/>
              </p:ext>
            </p:extLst>
          </p:nvPr>
        </p:nvGraphicFramePr>
        <p:xfrm>
          <a:off x="930546" y="1104676"/>
          <a:ext cx="8437020" cy="2804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18510">
                  <a:extLst>
                    <a:ext uri="{9D8B030D-6E8A-4147-A177-3AD203B41FA5}">
                      <a16:colId xmlns:a16="http://schemas.microsoft.com/office/drawing/2014/main" val="2352208414"/>
                    </a:ext>
                  </a:extLst>
                </a:gridCol>
                <a:gridCol w="4218510">
                  <a:extLst>
                    <a:ext uri="{9D8B030D-6E8A-4147-A177-3AD203B41FA5}">
                      <a16:colId xmlns:a16="http://schemas.microsoft.com/office/drawing/2014/main" val="3318061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4000" dirty="0">
                          <a:solidFill>
                            <a:schemeClr val="tx1"/>
                          </a:solidFill>
                        </a:rPr>
                        <a:t>Value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000" dirty="0">
                          <a:solidFill>
                            <a:schemeClr val="tx1"/>
                          </a:solidFill>
                        </a:rPr>
                        <a:t>Frequency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172837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4000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00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547750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4000" dirty="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00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621452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4000" dirty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00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99164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335678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BC3B3C-5D62-AF7C-2175-1059952F72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D05A003-DAC3-CD67-5155-0FBC412B4CED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90525" y="301116"/>
            <a:ext cx="9517063" cy="5805997"/>
          </a:xfrm>
        </p:spPr>
        <p:txBody>
          <a:bodyPr/>
          <a:lstStyle/>
          <a:p>
            <a:r>
              <a:rPr lang="en-GB" sz="4000" dirty="0"/>
              <a:t>Calculate the mean to two decimal places: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4BFB3E0B-F928-6F96-4464-E0A5C849CCCC}"/>
                  </a:ext>
                </a:extLst>
              </p:cNvPr>
              <p:cNvSpPr/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8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4.80</m:t>
                      </m:r>
                    </m:oMath>
                  </m:oMathPara>
                </a14:m>
                <a:endParaRPr dirty="0"/>
              </a:p>
            </p:txBody>
          </p:sp>
        </mc:Choice>
        <mc:Fallback xmlns="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4BFB3E0B-F928-6F96-4464-E0A5C849CCC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DB59BA76-B7D5-FF38-F95C-00B9680AD9E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1893187"/>
              </p:ext>
            </p:extLst>
          </p:nvPr>
        </p:nvGraphicFramePr>
        <p:xfrm>
          <a:off x="930546" y="1104676"/>
          <a:ext cx="8437020" cy="2804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18510">
                  <a:extLst>
                    <a:ext uri="{9D8B030D-6E8A-4147-A177-3AD203B41FA5}">
                      <a16:colId xmlns:a16="http://schemas.microsoft.com/office/drawing/2014/main" val="2352208414"/>
                    </a:ext>
                  </a:extLst>
                </a:gridCol>
                <a:gridCol w="4218510">
                  <a:extLst>
                    <a:ext uri="{9D8B030D-6E8A-4147-A177-3AD203B41FA5}">
                      <a16:colId xmlns:a16="http://schemas.microsoft.com/office/drawing/2014/main" val="3318061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4000" dirty="0">
                          <a:solidFill>
                            <a:schemeClr val="tx1"/>
                          </a:solidFill>
                        </a:rPr>
                        <a:t>Value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000" dirty="0">
                          <a:solidFill>
                            <a:schemeClr val="tx1"/>
                          </a:solidFill>
                        </a:rPr>
                        <a:t>Frequency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172837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400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000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547750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4000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00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621452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4000" dirty="0">
                          <a:solidFill>
                            <a:schemeClr val="tx1"/>
                          </a:solidFill>
                        </a:rPr>
                        <a:t>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00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99164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02418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D651DB-4E00-D831-3AD2-6D989DB72D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F1818D1-D697-048D-E556-133ADC672216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90525" y="301116"/>
            <a:ext cx="9517063" cy="5805997"/>
          </a:xfrm>
        </p:spPr>
        <p:txBody>
          <a:bodyPr/>
          <a:lstStyle/>
          <a:p>
            <a:r>
              <a:rPr lang="en-GB" sz="4000" dirty="0"/>
              <a:t>Calculate the mean to two decimal places: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F806A2BD-3C1E-4183-F1B3-28EE2700C5C7}"/>
                  </a:ext>
                </a:extLst>
              </p:cNvPr>
              <p:cNvSpPr/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8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8.88</m:t>
                      </m:r>
                    </m:oMath>
                  </m:oMathPara>
                </a14:m>
                <a:endParaRPr dirty="0"/>
              </a:p>
            </p:txBody>
          </p:sp>
        </mc:Choice>
        <mc:Fallback xmlns="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F806A2BD-3C1E-4183-F1B3-28EE2700C5C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ECF1D65B-B89B-F475-687A-E27A6C46526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1611471"/>
              </p:ext>
            </p:extLst>
          </p:nvPr>
        </p:nvGraphicFramePr>
        <p:xfrm>
          <a:off x="930546" y="1104676"/>
          <a:ext cx="8437020" cy="2804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18510">
                  <a:extLst>
                    <a:ext uri="{9D8B030D-6E8A-4147-A177-3AD203B41FA5}">
                      <a16:colId xmlns:a16="http://schemas.microsoft.com/office/drawing/2014/main" val="2352208414"/>
                    </a:ext>
                  </a:extLst>
                </a:gridCol>
                <a:gridCol w="4218510">
                  <a:extLst>
                    <a:ext uri="{9D8B030D-6E8A-4147-A177-3AD203B41FA5}">
                      <a16:colId xmlns:a16="http://schemas.microsoft.com/office/drawing/2014/main" val="3318061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4000" dirty="0">
                          <a:solidFill>
                            <a:schemeClr val="tx1"/>
                          </a:solidFill>
                        </a:rPr>
                        <a:t>Value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000" dirty="0">
                          <a:solidFill>
                            <a:schemeClr val="tx1"/>
                          </a:solidFill>
                        </a:rPr>
                        <a:t>Frequency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172837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400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00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547750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4000" dirty="0">
                          <a:solidFill>
                            <a:schemeClr val="tx1"/>
                          </a:solidFill>
                        </a:rPr>
                        <a:t>11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00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621452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4000" dirty="0">
                          <a:solidFill>
                            <a:schemeClr val="tx1"/>
                          </a:solidFill>
                        </a:rPr>
                        <a:t>13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00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99164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4548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CBB760-E48A-A74B-D6CB-834F148D1A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3C67403-1B3A-1BE4-9A72-984ED4AB54AE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90525" y="301116"/>
            <a:ext cx="9517063" cy="5805997"/>
          </a:xfrm>
        </p:spPr>
        <p:txBody>
          <a:bodyPr/>
          <a:lstStyle/>
          <a:p>
            <a:r>
              <a:rPr lang="en-GB" sz="4000" dirty="0"/>
              <a:t>Calculate the mean to two decimal places: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361086B6-4959-9F23-3D15-2A0EC77E976D}"/>
                  </a:ext>
                </a:extLst>
              </p:cNvPr>
              <p:cNvSpPr/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8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3.44</m:t>
                      </m:r>
                    </m:oMath>
                  </m:oMathPara>
                </a14:m>
                <a:endParaRPr dirty="0"/>
              </a:p>
            </p:txBody>
          </p:sp>
        </mc:Choice>
        <mc:Fallback xmlns="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361086B6-4959-9F23-3D15-2A0EC77E976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6343D25C-5CBA-5987-EA93-4DA7270983F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6241846"/>
              </p:ext>
            </p:extLst>
          </p:nvPr>
        </p:nvGraphicFramePr>
        <p:xfrm>
          <a:off x="930546" y="1104676"/>
          <a:ext cx="8437020" cy="2804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18510">
                  <a:extLst>
                    <a:ext uri="{9D8B030D-6E8A-4147-A177-3AD203B41FA5}">
                      <a16:colId xmlns:a16="http://schemas.microsoft.com/office/drawing/2014/main" val="2352208414"/>
                    </a:ext>
                  </a:extLst>
                </a:gridCol>
                <a:gridCol w="4218510">
                  <a:extLst>
                    <a:ext uri="{9D8B030D-6E8A-4147-A177-3AD203B41FA5}">
                      <a16:colId xmlns:a16="http://schemas.microsoft.com/office/drawing/2014/main" val="3318061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4000" dirty="0">
                          <a:solidFill>
                            <a:schemeClr val="tx1"/>
                          </a:solidFill>
                        </a:rPr>
                        <a:t>Value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000" dirty="0">
                          <a:solidFill>
                            <a:schemeClr val="tx1"/>
                          </a:solidFill>
                        </a:rPr>
                        <a:t>Frequency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172837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400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00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547750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400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00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621452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4000" dirty="0">
                          <a:solidFill>
                            <a:schemeClr val="tx1"/>
                          </a:solidFill>
                        </a:rPr>
                        <a:t>12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00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99164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38328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74752F-B064-61BA-5DEA-2D69FFC7DE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EF30886-D040-3A4F-CBF6-E386B3D5A49D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90525" y="301116"/>
            <a:ext cx="9517063" cy="5805997"/>
          </a:xfrm>
        </p:spPr>
        <p:txBody>
          <a:bodyPr/>
          <a:lstStyle/>
          <a:p>
            <a:r>
              <a:rPr lang="en-GB" sz="4000" dirty="0"/>
              <a:t>Calculate the mean to two decimal places: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74191DEF-B3DE-A908-E8CA-F8F5A8FE574B}"/>
                  </a:ext>
                </a:extLst>
              </p:cNvPr>
              <p:cNvSpPr/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8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6.60</m:t>
                      </m:r>
                    </m:oMath>
                  </m:oMathPara>
                </a14:m>
                <a:endParaRPr dirty="0"/>
              </a:p>
            </p:txBody>
          </p:sp>
        </mc:Choice>
        <mc:Fallback xmlns="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74191DEF-B3DE-A908-E8CA-F8F5A8FE574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54E54982-6E9D-21C9-B734-870C08624D0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4511097"/>
              </p:ext>
            </p:extLst>
          </p:nvPr>
        </p:nvGraphicFramePr>
        <p:xfrm>
          <a:off x="930546" y="1104676"/>
          <a:ext cx="8437020" cy="2804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18510">
                  <a:extLst>
                    <a:ext uri="{9D8B030D-6E8A-4147-A177-3AD203B41FA5}">
                      <a16:colId xmlns:a16="http://schemas.microsoft.com/office/drawing/2014/main" val="2352208414"/>
                    </a:ext>
                  </a:extLst>
                </a:gridCol>
                <a:gridCol w="4218510">
                  <a:extLst>
                    <a:ext uri="{9D8B030D-6E8A-4147-A177-3AD203B41FA5}">
                      <a16:colId xmlns:a16="http://schemas.microsoft.com/office/drawing/2014/main" val="3318061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4000" dirty="0">
                          <a:solidFill>
                            <a:schemeClr val="tx1"/>
                          </a:solidFill>
                        </a:rPr>
                        <a:t>Value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000" dirty="0">
                          <a:solidFill>
                            <a:schemeClr val="tx1"/>
                          </a:solidFill>
                        </a:rPr>
                        <a:t>Frequency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172837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400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00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547750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4000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00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621452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4000" dirty="0">
                          <a:solidFill>
                            <a:schemeClr val="tx1"/>
                          </a:solidFill>
                        </a:rPr>
                        <a:t>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00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99164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24876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A6369A94-4C8F-4DC0-A21F-437726F59B01}" vid="{92B2AECD-37BA-48B7-8935-D69C9CA1D40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00 Website Whiteboard Template</Template>
  <TotalTime>112</TotalTime>
  <Words>344</Words>
  <Application>Microsoft Office PowerPoint</Application>
  <PresentationFormat>Widescreen</PresentationFormat>
  <Paragraphs>204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Aptos</vt:lpstr>
      <vt:lpstr>Arial</vt:lpstr>
      <vt:lpstr>Cambria Math</vt:lpstr>
      <vt:lpstr>1_Office Theme</vt:lpstr>
      <vt:lpstr>Mean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Christopher Potter</dc:creator>
  <cp:lastModifiedBy>Christopher Potter</cp:lastModifiedBy>
  <cp:revision>7</cp:revision>
  <dcterms:created xsi:type="dcterms:W3CDTF">2026-05-15T17:39:16Z</dcterms:created>
  <dcterms:modified xsi:type="dcterms:W3CDTF">2026-06-30T17:36:09Z</dcterms:modified>
</cp:coreProperties>
</file>