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8"/>
  </p:notesMasterIdLst>
  <p:sldIdLst>
    <p:sldId id="262" r:id="rId2"/>
    <p:sldId id="317" r:id="rId3"/>
    <p:sldId id="331" r:id="rId4"/>
    <p:sldId id="318" r:id="rId5"/>
    <p:sldId id="319" r:id="rId6"/>
    <p:sldId id="320" r:id="rId7"/>
    <p:sldId id="321" r:id="rId8"/>
    <p:sldId id="322" r:id="rId9"/>
    <p:sldId id="328" r:id="rId10"/>
    <p:sldId id="323" r:id="rId11"/>
    <p:sldId id="324" r:id="rId12"/>
    <p:sldId id="329" r:id="rId13"/>
    <p:sldId id="325" r:id="rId14"/>
    <p:sldId id="330" r:id="rId15"/>
    <p:sldId id="326" r:id="rId16"/>
    <p:sldId id="32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7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Potter" userId="24ad2ef8db5e8a45" providerId="LiveId" clId="{10AB9FE2-9012-46EF-B18A-C87D5526F6EE}"/>
    <pc:docChg chg="custSel addSld delSld modSld">
      <pc:chgData name="Christopher Potter" userId="24ad2ef8db5e8a45" providerId="LiveId" clId="{10AB9FE2-9012-46EF-B18A-C87D5526F6EE}" dt="2026-09-24T11:46:25.087" v="449"/>
      <pc:docMkLst>
        <pc:docMk/>
      </pc:docMkLst>
      <pc:sldChg chg="setBg">
        <pc:chgData name="Christopher Potter" userId="24ad2ef8db5e8a45" providerId="LiveId" clId="{10AB9FE2-9012-46EF-B18A-C87D5526F6EE}" dt="2026-09-24T11:46:25.087" v="449"/>
        <pc:sldMkLst>
          <pc:docMk/>
          <pc:sldMk cId="1083552615" sldId="262"/>
        </pc:sldMkLst>
      </pc:sldChg>
      <pc:sldChg chg="del">
        <pc:chgData name="Christopher Potter" userId="24ad2ef8db5e8a45" providerId="LiveId" clId="{10AB9FE2-9012-46EF-B18A-C87D5526F6EE}" dt="2026-09-24T08:58:33.615" v="0" actId="47"/>
        <pc:sldMkLst>
          <pc:docMk/>
          <pc:sldMk cId="3764843967" sldId="308"/>
        </pc:sldMkLst>
      </pc:sldChg>
      <pc:sldChg chg="del">
        <pc:chgData name="Christopher Potter" userId="24ad2ef8db5e8a45" providerId="LiveId" clId="{10AB9FE2-9012-46EF-B18A-C87D5526F6EE}" dt="2026-09-24T08:58:33.615" v="0" actId="47"/>
        <pc:sldMkLst>
          <pc:docMk/>
          <pc:sldMk cId="2577658234" sldId="309"/>
        </pc:sldMkLst>
      </pc:sldChg>
      <pc:sldChg chg="del">
        <pc:chgData name="Christopher Potter" userId="24ad2ef8db5e8a45" providerId="LiveId" clId="{10AB9FE2-9012-46EF-B18A-C87D5526F6EE}" dt="2026-09-24T08:58:33.615" v="0" actId="47"/>
        <pc:sldMkLst>
          <pc:docMk/>
          <pc:sldMk cId="168821140" sldId="310"/>
        </pc:sldMkLst>
      </pc:sldChg>
      <pc:sldChg chg="del">
        <pc:chgData name="Christopher Potter" userId="24ad2ef8db5e8a45" providerId="LiveId" clId="{10AB9FE2-9012-46EF-B18A-C87D5526F6EE}" dt="2026-09-24T08:58:33.615" v="0" actId="47"/>
        <pc:sldMkLst>
          <pc:docMk/>
          <pc:sldMk cId="1849072309" sldId="311"/>
        </pc:sldMkLst>
      </pc:sldChg>
      <pc:sldChg chg="del">
        <pc:chgData name="Christopher Potter" userId="24ad2ef8db5e8a45" providerId="LiveId" clId="{10AB9FE2-9012-46EF-B18A-C87D5526F6EE}" dt="2026-09-24T08:58:33.615" v="0" actId="47"/>
        <pc:sldMkLst>
          <pc:docMk/>
          <pc:sldMk cId="3197306781" sldId="312"/>
        </pc:sldMkLst>
      </pc:sldChg>
      <pc:sldChg chg="del">
        <pc:chgData name="Christopher Potter" userId="24ad2ef8db5e8a45" providerId="LiveId" clId="{10AB9FE2-9012-46EF-B18A-C87D5526F6EE}" dt="2026-09-24T08:58:33.615" v="0" actId="47"/>
        <pc:sldMkLst>
          <pc:docMk/>
          <pc:sldMk cId="2533880092" sldId="313"/>
        </pc:sldMkLst>
      </pc:sldChg>
      <pc:sldChg chg="del">
        <pc:chgData name="Christopher Potter" userId="24ad2ef8db5e8a45" providerId="LiveId" clId="{10AB9FE2-9012-46EF-B18A-C87D5526F6EE}" dt="2026-09-24T08:58:33.615" v="0" actId="47"/>
        <pc:sldMkLst>
          <pc:docMk/>
          <pc:sldMk cId="1320349532" sldId="314"/>
        </pc:sldMkLst>
      </pc:sldChg>
      <pc:sldChg chg="del">
        <pc:chgData name="Christopher Potter" userId="24ad2ef8db5e8a45" providerId="LiveId" clId="{10AB9FE2-9012-46EF-B18A-C87D5526F6EE}" dt="2026-09-24T08:58:33.615" v="0" actId="47"/>
        <pc:sldMkLst>
          <pc:docMk/>
          <pc:sldMk cId="362765080" sldId="315"/>
        </pc:sldMkLst>
      </pc:sldChg>
      <pc:sldChg chg="del">
        <pc:chgData name="Christopher Potter" userId="24ad2ef8db5e8a45" providerId="LiveId" clId="{10AB9FE2-9012-46EF-B18A-C87D5526F6EE}" dt="2026-09-24T08:58:33.615" v="0" actId="47"/>
        <pc:sldMkLst>
          <pc:docMk/>
          <pc:sldMk cId="614847849" sldId="316"/>
        </pc:sldMkLst>
      </pc:sldChg>
      <pc:sldChg chg="modSp mod">
        <pc:chgData name="Christopher Potter" userId="24ad2ef8db5e8a45" providerId="LiveId" clId="{10AB9FE2-9012-46EF-B18A-C87D5526F6EE}" dt="2026-09-24T11:29:09.674" v="255" actId="6549"/>
        <pc:sldMkLst>
          <pc:docMk/>
          <pc:sldMk cId="2712005578" sldId="322"/>
        </pc:sldMkLst>
        <pc:spChg chg="mod">
          <ac:chgData name="Christopher Potter" userId="24ad2ef8db5e8a45" providerId="LiveId" clId="{10AB9FE2-9012-46EF-B18A-C87D5526F6EE}" dt="2026-09-24T11:29:09.674" v="255" actId="6549"/>
          <ac:spMkLst>
            <pc:docMk/>
            <pc:sldMk cId="2712005578" sldId="322"/>
            <ac:spMk id="2" creationId="{0E010CB4-0472-3E23-22F4-4FCB0438C194}"/>
          </ac:spMkLst>
        </pc:spChg>
        <pc:spChg chg="mod">
          <ac:chgData name="Christopher Potter" userId="24ad2ef8db5e8a45" providerId="LiveId" clId="{10AB9FE2-9012-46EF-B18A-C87D5526F6EE}" dt="2026-09-24T11:13:03.110" v="254" actId="6549"/>
          <ac:spMkLst>
            <pc:docMk/>
            <pc:sldMk cId="2712005578" sldId="322"/>
            <ac:spMk id="3" creationId="{6EB6EEA8-462E-E63E-9272-61AFD8A7F023}"/>
          </ac:spMkLst>
        </pc:spChg>
      </pc:sldChg>
      <pc:sldChg chg="modSp mod">
        <pc:chgData name="Christopher Potter" userId="24ad2ef8db5e8a45" providerId="LiveId" clId="{10AB9FE2-9012-46EF-B18A-C87D5526F6EE}" dt="2026-09-24T11:38:14.198" v="346" actId="20577"/>
        <pc:sldMkLst>
          <pc:docMk/>
          <pc:sldMk cId="3823361353" sldId="325"/>
        </pc:sldMkLst>
        <pc:spChg chg="mod">
          <ac:chgData name="Christopher Potter" userId="24ad2ef8db5e8a45" providerId="LiveId" clId="{10AB9FE2-9012-46EF-B18A-C87D5526F6EE}" dt="2026-09-24T11:38:14.198" v="346" actId="20577"/>
          <ac:spMkLst>
            <pc:docMk/>
            <pc:sldMk cId="3823361353" sldId="325"/>
            <ac:spMk id="2" creationId="{85784AA7-A1FD-3EF2-0D82-B5A3106EED2D}"/>
          </ac:spMkLst>
        </pc:spChg>
        <pc:spChg chg="mod">
          <ac:chgData name="Christopher Potter" userId="24ad2ef8db5e8a45" providerId="LiveId" clId="{10AB9FE2-9012-46EF-B18A-C87D5526F6EE}" dt="2026-09-24T11:38:04.284" v="344" actId="6549"/>
          <ac:spMkLst>
            <pc:docMk/>
            <pc:sldMk cId="3823361353" sldId="325"/>
            <ac:spMk id="3" creationId="{2B45662C-6589-61B6-FF85-581BEC6F8DB0}"/>
          </ac:spMkLst>
        </pc:spChg>
      </pc:sldChg>
      <pc:sldChg chg="add">
        <pc:chgData name="Christopher Potter" userId="24ad2ef8db5e8a45" providerId="LiveId" clId="{10AB9FE2-9012-46EF-B18A-C87D5526F6EE}" dt="2026-09-24T10:15:59.834" v="2" actId="2890"/>
        <pc:sldMkLst>
          <pc:docMk/>
          <pc:sldMk cId="2686865931" sldId="328"/>
        </pc:sldMkLst>
      </pc:sldChg>
      <pc:sldChg chg="addSp delSp modSp add mod">
        <pc:chgData name="Christopher Potter" userId="24ad2ef8db5e8a45" providerId="LiveId" clId="{10AB9FE2-9012-46EF-B18A-C87D5526F6EE}" dt="2026-09-24T11:31:31.124" v="274" actId="6549"/>
        <pc:sldMkLst>
          <pc:docMk/>
          <pc:sldMk cId="126261931" sldId="329"/>
        </pc:sldMkLst>
        <pc:spChg chg="mod">
          <ac:chgData name="Christopher Potter" userId="24ad2ef8db5e8a45" providerId="LiveId" clId="{10AB9FE2-9012-46EF-B18A-C87D5526F6EE}" dt="2026-09-24T11:30:05.381" v="263" actId="20577"/>
          <ac:spMkLst>
            <pc:docMk/>
            <pc:sldMk cId="126261931" sldId="329"/>
            <ac:spMk id="2" creationId="{11FD3DC9-F024-0F3C-9B93-B7FF177FA34A}"/>
          </ac:spMkLst>
        </pc:spChg>
        <pc:spChg chg="mod">
          <ac:chgData name="Christopher Potter" userId="24ad2ef8db5e8a45" providerId="LiveId" clId="{10AB9FE2-9012-46EF-B18A-C87D5526F6EE}" dt="2026-09-24T11:31:31.124" v="274" actId="6549"/>
          <ac:spMkLst>
            <pc:docMk/>
            <pc:sldMk cId="126261931" sldId="329"/>
            <ac:spMk id="3" creationId="{69513FDD-A6F4-E12B-6238-DCCBB1C359E9}"/>
          </ac:spMkLst>
        </pc:spChg>
        <pc:spChg chg="ord">
          <ac:chgData name="Christopher Potter" userId="24ad2ef8db5e8a45" providerId="LiveId" clId="{10AB9FE2-9012-46EF-B18A-C87D5526F6EE}" dt="2026-09-24T11:30:46.073" v="268" actId="166"/>
          <ac:spMkLst>
            <pc:docMk/>
            <pc:sldMk cId="126261931" sldId="329"/>
            <ac:spMk id="5" creationId="{5FB013C8-0CC0-592C-BA36-F71C852B2F5A}"/>
          </ac:spMkLst>
        </pc:spChg>
        <pc:spChg chg="mod">
          <ac:chgData name="Christopher Potter" userId="24ad2ef8db5e8a45" providerId="LiveId" clId="{10AB9FE2-9012-46EF-B18A-C87D5526F6EE}" dt="2026-09-24T11:30:40.244" v="267" actId="207"/>
          <ac:spMkLst>
            <pc:docMk/>
            <pc:sldMk cId="126261931" sldId="329"/>
            <ac:spMk id="9" creationId="{14DC6FAD-45F7-569F-3591-E74ED34D7FF9}"/>
          </ac:spMkLst>
        </pc:spChg>
        <pc:cxnChg chg="del">
          <ac:chgData name="Christopher Potter" userId="24ad2ef8db5e8a45" providerId="LiveId" clId="{10AB9FE2-9012-46EF-B18A-C87D5526F6EE}" dt="2026-09-24T11:29:59.002" v="257" actId="478"/>
          <ac:cxnSpMkLst>
            <pc:docMk/>
            <pc:sldMk cId="126261931" sldId="329"/>
            <ac:cxnSpMk id="4" creationId="{25AC629A-9BDF-48F1-1EBB-A1E4F95F849C}"/>
          </ac:cxnSpMkLst>
        </pc:cxnChg>
        <pc:cxnChg chg="add mod ord">
          <ac:chgData name="Christopher Potter" userId="24ad2ef8db5e8a45" providerId="LiveId" clId="{10AB9FE2-9012-46EF-B18A-C87D5526F6EE}" dt="2026-09-24T11:30:59.520" v="272" actId="167"/>
          <ac:cxnSpMkLst>
            <pc:docMk/>
            <pc:sldMk cId="126261931" sldId="329"/>
            <ac:cxnSpMk id="8" creationId="{5917D70A-F6C3-48AD-4F9B-EC856906CAE3}"/>
          </ac:cxnSpMkLst>
        </pc:cxnChg>
      </pc:sldChg>
      <pc:sldChg chg="add">
        <pc:chgData name="Christopher Potter" userId="24ad2ef8db5e8a45" providerId="LiveId" clId="{10AB9FE2-9012-46EF-B18A-C87D5526F6EE}" dt="2026-09-24T11:31:40.423" v="275" actId="2890"/>
        <pc:sldMkLst>
          <pc:docMk/>
          <pc:sldMk cId="1235728710" sldId="330"/>
        </pc:sldMkLst>
      </pc:sldChg>
      <pc:sldChg chg="modSp add mod">
        <pc:chgData name="Christopher Potter" userId="24ad2ef8db5e8a45" providerId="LiveId" clId="{10AB9FE2-9012-46EF-B18A-C87D5526F6EE}" dt="2026-09-24T11:46:15.618" v="448" actId="20577"/>
        <pc:sldMkLst>
          <pc:docMk/>
          <pc:sldMk cId="3794216698" sldId="331"/>
        </pc:sldMkLst>
        <pc:spChg chg="mod">
          <ac:chgData name="Christopher Potter" userId="24ad2ef8db5e8a45" providerId="LiveId" clId="{10AB9FE2-9012-46EF-B18A-C87D5526F6EE}" dt="2026-09-24T11:45:59.844" v="443" actId="20577"/>
          <ac:spMkLst>
            <pc:docMk/>
            <pc:sldMk cId="3794216698" sldId="331"/>
            <ac:spMk id="2" creationId="{C604BA12-7109-69BE-ACB1-167AAF4DDF0D}"/>
          </ac:spMkLst>
        </pc:spChg>
        <pc:spChg chg="mod">
          <ac:chgData name="Christopher Potter" userId="24ad2ef8db5e8a45" providerId="LiveId" clId="{10AB9FE2-9012-46EF-B18A-C87D5526F6EE}" dt="2026-09-24T11:46:15.618" v="448" actId="20577"/>
          <ac:spMkLst>
            <pc:docMk/>
            <pc:sldMk cId="3794216698" sldId="331"/>
            <ac:spMk id="3" creationId="{43D2BC11-AC36-1FD0-59FF-76DE419ABE4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BC10F-1B43-465D-B6CD-24CF866728E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E0754-FD39-49B7-AA14-74A52D78F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41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280E-2BDC-74F7-7B58-6E71391704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C140207-8B11-A892-77BE-9F534504D5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 dirty="0"/>
              <a:t>14 May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4170D2-D74E-D83B-CBFB-93E474368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10131731" y="5687220"/>
            <a:ext cx="2060269" cy="97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3263C4-548B-467E-8646-9B49B60555EC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89795366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board">
    <p:bg>
      <p:bgPr>
        <a:solidFill>
          <a:srgbClr val="B4C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7;p15">
            <a:extLst>
              <a:ext uri="{FF2B5EF4-FFF2-40B4-BE49-F238E27FC236}">
                <a16:creationId xmlns:a16="http://schemas.microsoft.com/office/drawing/2014/main" id="{216A9CF2-A779-45A9-8C8E-8C0F9FB4290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7080" t="5525" b="4925"/>
          <a:stretch/>
        </p:blipFill>
        <p:spPr>
          <a:xfrm rot="-602986">
            <a:off x="10658419" y="210644"/>
            <a:ext cx="1248421" cy="70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2;p13">
            <a:extLst>
              <a:ext uri="{FF2B5EF4-FFF2-40B4-BE49-F238E27FC236}">
                <a16:creationId xmlns:a16="http://schemas.microsoft.com/office/drawing/2014/main" id="{1491A7B0-ED52-4045-8D46-2525A57955E3}"/>
              </a:ext>
            </a:extLst>
          </p:cNvPr>
          <p:cNvSpPr/>
          <p:nvPr userDrawn="1"/>
        </p:nvSpPr>
        <p:spPr>
          <a:xfrm>
            <a:off x="390619" y="301840"/>
            <a:ext cx="9516863" cy="5805997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8945400"/>
                      <a:gd name="connsiteY0" fmla="*/ 0 h 5859262"/>
                      <a:gd name="connsiteX1" fmla="*/ 688108 w 8945400"/>
                      <a:gd name="connsiteY1" fmla="*/ 0 h 5859262"/>
                      <a:gd name="connsiteX2" fmla="*/ 1555123 w 8945400"/>
                      <a:gd name="connsiteY2" fmla="*/ 0 h 5859262"/>
                      <a:gd name="connsiteX3" fmla="*/ 2064323 w 8945400"/>
                      <a:gd name="connsiteY3" fmla="*/ 0 h 5859262"/>
                      <a:gd name="connsiteX4" fmla="*/ 2662977 w 8945400"/>
                      <a:gd name="connsiteY4" fmla="*/ 0 h 5859262"/>
                      <a:gd name="connsiteX5" fmla="*/ 3351084 w 8945400"/>
                      <a:gd name="connsiteY5" fmla="*/ 0 h 5859262"/>
                      <a:gd name="connsiteX6" fmla="*/ 4128646 w 8945400"/>
                      <a:gd name="connsiteY6" fmla="*/ 0 h 5859262"/>
                      <a:gd name="connsiteX7" fmla="*/ 4906208 w 8945400"/>
                      <a:gd name="connsiteY7" fmla="*/ 0 h 5859262"/>
                      <a:gd name="connsiteX8" fmla="*/ 5325954 w 8945400"/>
                      <a:gd name="connsiteY8" fmla="*/ 0 h 5859262"/>
                      <a:gd name="connsiteX9" fmla="*/ 5924607 w 8945400"/>
                      <a:gd name="connsiteY9" fmla="*/ 0 h 5859262"/>
                      <a:gd name="connsiteX10" fmla="*/ 6702169 w 8945400"/>
                      <a:gd name="connsiteY10" fmla="*/ 0 h 5859262"/>
                      <a:gd name="connsiteX11" fmla="*/ 7569185 w 8945400"/>
                      <a:gd name="connsiteY11" fmla="*/ 0 h 5859262"/>
                      <a:gd name="connsiteX12" fmla="*/ 8945400 w 8945400"/>
                      <a:gd name="connsiteY12" fmla="*/ 0 h 5859262"/>
                      <a:gd name="connsiteX13" fmla="*/ 8945400 w 8945400"/>
                      <a:gd name="connsiteY13" fmla="*/ 533844 h 5859262"/>
                      <a:gd name="connsiteX14" fmla="*/ 8945400 w 8945400"/>
                      <a:gd name="connsiteY14" fmla="*/ 1009095 h 5859262"/>
                      <a:gd name="connsiteX15" fmla="*/ 8945400 w 8945400"/>
                      <a:gd name="connsiteY15" fmla="*/ 1660124 h 5859262"/>
                      <a:gd name="connsiteX16" fmla="*/ 8945400 w 8945400"/>
                      <a:gd name="connsiteY16" fmla="*/ 2311153 h 5859262"/>
                      <a:gd name="connsiteX17" fmla="*/ 8945400 w 8945400"/>
                      <a:gd name="connsiteY17" fmla="*/ 3020775 h 5859262"/>
                      <a:gd name="connsiteX18" fmla="*/ 8945400 w 8945400"/>
                      <a:gd name="connsiteY18" fmla="*/ 3496026 h 5859262"/>
                      <a:gd name="connsiteX19" fmla="*/ 8945400 w 8945400"/>
                      <a:gd name="connsiteY19" fmla="*/ 4205648 h 5859262"/>
                      <a:gd name="connsiteX20" fmla="*/ 8945400 w 8945400"/>
                      <a:gd name="connsiteY20" fmla="*/ 4798085 h 5859262"/>
                      <a:gd name="connsiteX21" fmla="*/ 8945400 w 8945400"/>
                      <a:gd name="connsiteY21" fmla="*/ 5273336 h 5859262"/>
                      <a:gd name="connsiteX22" fmla="*/ 8945400 w 8945400"/>
                      <a:gd name="connsiteY22" fmla="*/ 5859262 h 5859262"/>
                      <a:gd name="connsiteX23" fmla="*/ 8525654 w 8945400"/>
                      <a:gd name="connsiteY23" fmla="*/ 5859262 h 5859262"/>
                      <a:gd name="connsiteX24" fmla="*/ 8105909 w 8945400"/>
                      <a:gd name="connsiteY24" fmla="*/ 5859262 h 5859262"/>
                      <a:gd name="connsiteX25" fmla="*/ 7686163 w 8945400"/>
                      <a:gd name="connsiteY25" fmla="*/ 5859262 h 5859262"/>
                      <a:gd name="connsiteX26" fmla="*/ 6819147 w 8945400"/>
                      <a:gd name="connsiteY26" fmla="*/ 5859262 h 5859262"/>
                      <a:gd name="connsiteX27" fmla="*/ 6309948 w 8945400"/>
                      <a:gd name="connsiteY27" fmla="*/ 5859262 h 5859262"/>
                      <a:gd name="connsiteX28" fmla="*/ 5800748 w 8945400"/>
                      <a:gd name="connsiteY28" fmla="*/ 5859262 h 5859262"/>
                      <a:gd name="connsiteX29" fmla="*/ 5112640 w 8945400"/>
                      <a:gd name="connsiteY29" fmla="*/ 5859262 h 5859262"/>
                      <a:gd name="connsiteX30" fmla="*/ 4603440 w 8945400"/>
                      <a:gd name="connsiteY30" fmla="*/ 5859262 h 5859262"/>
                      <a:gd name="connsiteX31" fmla="*/ 4094241 w 8945400"/>
                      <a:gd name="connsiteY31" fmla="*/ 5859262 h 5859262"/>
                      <a:gd name="connsiteX32" fmla="*/ 3227225 w 8945400"/>
                      <a:gd name="connsiteY32" fmla="*/ 5859262 h 5859262"/>
                      <a:gd name="connsiteX33" fmla="*/ 2539117 w 8945400"/>
                      <a:gd name="connsiteY33" fmla="*/ 5859262 h 5859262"/>
                      <a:gd name="connsiteX34" fmla="*/ 2119372 w 8945400"/>
                      <a:gd name="connsiteY34" fmla="*/ 5859262 h 5859262"/>
                      <a:gd name="connsiteX35" fmla="*/ 1610172 w 8945400"/>
                      <a:gd name="connsiteY35" fmla="*/ 5859262 h 5859262"/>
                      <a:gd name="connsiteX36" fmla="*/ 832610 w 8945400"/>
                      <a:gd name="connsiteY36" fmla="*/ 5859262 h 5859262"/>
                      <a:gd name="connsiteX37" fmla="*/ 0 w 8945400"/>
                      <a:gd name="connsiteY37" fmla="*/ 5859262 h 5859262"/>
                      <a:gd name="connsiteX38" fmla="*/ 0 w 8945400"/>
                      <a:gd name="connsiteY38" fmla="*/ 5149640 h 5859262"/>
                      <a:gd name="connsiteX39" fmla="*/ 0 w 8945400"/>
                      <a:gd name="connsiteY39" fmla="*/ 4498611 h 5859262"/>
                      <a:gd name="connsiteX40" fmla="*/ 0 w 8945400"/>
                      <a:gd name="connsiteY40" fmla="*/ 3730397 h 5859262"/>
                      <a:gd name="connsiteX41" fmla="*/ 0 w 8945400"/>
                      <a:gd name="connsiteY41" fmla="*/ 3020775 h 5859262"/>
                      <a:gd name="connsiteX42" fmla="*/ 0 w 8945400"/>
                      <a:gd name="connsiteY42" fmla="*/ 2369746 h 5859262"/>
                      <a:gd name="connsiteX43" fmla="*/ 0 w 8945400"/>
                      <a:gd name="connsiteY43" fmla="*/ 1718717 h 5859262"/>
                      <a:gd name="connsiteX44" fmla="*/ 0 w 8945400"/>
                      <a:gd name="connsiteY44" fmla="*/ 1067688 h 5859262"/>
                      <a:gd name="connsiteX45" fmla="*/ 0 w 8945400"/>
                      <a:gd name="connsiteY45" fmla="*/ 0 h 5859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8945400" h="5859262" fill="none" extrusionOk="0">
                        <a:moveTo>
                          <a:pt x="0" y="0"/>
                        </a:moveTo>
                        <a:cubicBezTo>
                          <a:pt x="172049" y="20274"/>
                          <a:pt x="448004" y="-28175"/>
                          <a:pt x="688108" y="0"/>
                        </a:cubicBezTo>
                        <a:cubicBezTo>
                          <a:pt x="928212" y="28175"/>
                          <a:pt x="1181053" y="8594"/>
                          <a:pt x="1555123" y="0"/>
                        </a:cubicBezTo>
                        <a:cubicBezTo>
                          <a:pt x="1929193" y="-8594"/>
                          <a:pt x="1833791" y="-14396"/>
                          <a:pt x="2064323" y="0"/>
                        </a:cubicBezTo>
                        <a:cubicBezTo>
                          <a:pt x="2294855" y="14396"/>
                          <a:pt x="2417514" y="-3782"/>
                          <a:pt x="2662977" y="0"/>
                        </a:cubicBezTo>
                        <a:cubicBezTo>
                          <a:pt x="2908440" y="3782"/>
                          <a:pt x="3160062" y="-25851"/>
                          <a:pt x="3351084" y="0"/>
                        </a:cubicBezTo>
                        <a:cubicBezTo>
                          <a:pt x="3542106" y="25851"/>
                          <a:pt x="3868743" y="6385"/>
                          <a:pt x="4128646" y="0"/>
                        </a:cubicBezTo>
                        <a:cubicBezTo>
                          <a:pt x="4388549" y="-6385"/>
                          <a:pt x="4697393" y="8461"/>
                          <a:pt x="4906208" y="0"/>
                        </a:cubicBezTo>
                        <a:cubicBezTo>
                          <a:pt x="5115023" y="-8461"/>
                          <a:pt x="5198395" y="-4640"/>
                          <a:pt x="5325954" y="0"/>
                        </a:cubicBezTo>
                        <a:cubicBezTo>
                          <a:pt x="5453513" y="4640"/>
                          <a:pt x="5734564" y="8905"/>
                          <a:pt x="5924607" y="0"/>
                        </a:cubicBezTo>
                        <a:cubicBezTo>
                          <a:pt x="6114650" y="-8905"/>
                          <a:pt x="6402801" y="-10328"/>
                          <a:pt x="6702169" y="0"/>
                        </a:cubicBezTo>
                        <a:cubicBezTo>
                          <a:pt x="7001537" y="10328"/>
                          <a:pt x="7289706" y="37855"/>
                          <a:pt x="7569185" y="0"/>
                        </a:cubicBezTo>
                        <a:cubicBezTo>
                          <a:pt x="7848664" y="-37855"/>
                          <a:pt x="8297145" y="17142"/>
                          <a:pt x="8945400" y="0"/>
                        </a:cubicBezTo>
                        <a:cubicBezTo>
                          <a:pt x="8969948" y="137285"/>
                          <a:pt x="8960948" y="311267"/>
                          <a:pt x="8945400" y="533844"/>
                        </a:cubicBezTo>
                        <a:cubicBezTo>
                          <a:pt x="8929852" y="756421"/>
                          <a:pt x="8953650" y="801871"/>
                          <a:pt x="8945400" y="1009095"/>
                        </a:cubicBezTo>
                        <a:cubicBezTo>
                          <a:pt x="8937150" y="1216319"/>
                          <a:pt x="8953483" y="1492771"/>
                          <a:pt x="8945400" y="1660124"/>
                        </a:cubicBezTo>
                        <a:cubicBezTo>
                          <a:pt x="8937317" y="1827477"/>
                          <a:pt x="8915328" y="2072252"/>
                          <a:pt x="8945400" y="2311153"/>
                        </a:cubicBezTo>
                        <a:cubicBezTo>
                          <a:pt x="8975472" y="2550054"/>
                          <a:pt x="8945812" y="2727645"/>
                          <a:pt x="8945400" y="3020775"/>
                        </a:cubicBezTo>
                        <a:cubicBezTo>
                          <a:pt x="8944988" y="3313905"/>
                          <a:pt x="8937716" y="3318334"/>
                          <a:pt x="8945400" y="3496026"/>
                        </a:cubicBezTo>
                        <a:cubicBezTo>
                          <a:pt x="8953084" y="3673718"/>
                          <a:pt x="8964860" y="3888505"/>
                          <a:pt x="8945400" y="4205648"/>
                        </a:cubicBezTo>
                        <a:cubicBezTo>
                          <a:pt x="8925940" y="4522791"/>
                          <a:pt x="8972526" y="4582960"/>
                          <a:pt x="8945400" y="4798085"/>
                        </a:cubicBezTo>
                        <a:cubicBezTo>
                          <a:pt x="8918274" y="5013210"/>
                          <a:pt x="8926340" y="5145783"/>
                          <a:pt x="8945400" y="5273336"/>
                        </a:cubicBezTo>
                        <a:cubicBezTo>
                          <a:pt x="8964460" y="5400889"/>
                          <a:pt x="8921286" y="5735345"/>
                          <a:pt x="8945400" y="5859262"/>
                        </a:cubicBezTo>
                        <a:cubicBezTo>
                          <a:pt x="8788380" y="5850986"/>
                          <a:pt x="8681040" y="5863702"/>
                          <a:pt x="8525654" y="5859262"/>
                        </a:cubicBezTo>
                        <a:cubicBezTo>
                          <a:pt x="8370268" y="5854822"/>
                          <a:pt x="8262761" y="5851015"/>
                          <a:pt x="8105909" y="5859262"/>
                        </a:cubicBezTo>
                        <a:cubicBezTo>
                          <a:pt x="7949057" y="5867509"/>
                          <a:pt x="7790636" y="5850478"/>
                          <a:pt x="7686163" y="5859262"/>
                        </a:cubicBezTo>
                        <a:cubicBezTo>
                          <a:pt x="7581690" y="5868046"/>
                          <a:pt x="7231048" y="5888140"/>
                          <a:pt x="6819147" y="5859262"/>
                        </a:cubicBezTo>
                        <a:cubicBezTo>
                          <a:pt x="6407246" y="5830384"/>
                          <a:pt x="6463726" y="5849865"/>
                          <a:pt x="6309948" y="5859262"/>
                        </a:cubicBezTo>
                        <a:cubicBezTo>
                          <a:pt x="6156170" y="5868659"/>
                          <a:pt x="5973596" y="5855295"/>
                          <a:pt x="5800748" y="5859262"/>
                        </a:cubicBezTo>
                        <a:cubicBezTo>
                          <a:pt x="5627900" y="5863229"/>
                          <a:pt x="5282219" y="5876008"/>
                          <a:pt x="5112640" y="5859262"/>
                        </a:cubicBezTo>
                        <a:cubicBezTo>
                          <a:pt x="4943061" y="5842516"/>
                          <a:pt x="4756388" y="5863467"/>
                          <a:pt x="4603440" y="5859262"/>
                        </a:cubicBezTo>
                        <a:cubicBezTo>
                          <a:pt x="4450492" y="5855057"/>
                          <a:pt x="4282352" y="5863596"/>
                          <a:pt x="4094241" y="5859262"/>
                        </a:cubicBezTo>
                        <a:cubicBezTo>
                          <a:pt x="3906130" y="5854928"/>
                          <a:pt x="3543557" y="5851292"/>
                          <a:pt x="3227225" y="5859262"/>
                        </a:cubicBezTo>
                        <a:cubicBezTo>
                          <a:pt x="2910893" y="5867232"/>
                          <a:pt x="2853764" y="5866120"/>
                          <a:pt x="2539117" y="5859262"/>
                        </a:cubicBezTo>
                        <a:cubicBezTo>
                          <a:pt x="2224470" y="5852404"/>
                          <a:pt x="2308221" y="5865441"/>
                          <a:pt x="2119372" y="5859262"/>
                        </a:cubicBezTo>
                        <a:cubicBezTo>
                          <a:pt x="1930523" y="5853083"/>
                          <a:pt x="1746201" y="5870932"/>
                          <a:pt x="1610172" y="5859262"/>
                        </a:cubicBezTo>
                        <a:cubicBezTo>
                          <a:pt x="1474143" y="5847592"/>
                          <a:pt x="988263" y="5868365"/>
                          <a:pt x="832610" y="5859262"/>
                        </a:cubicBezTo>
                        <a:cubicBezTo>
                          <a:pt x="676957" y="5850159"/>
                          <a:pt x="291485" y="5831568"/>
                          <a:pt x="0" y="5859262"/>
                        </a:cubicBezTo>
                        <a:cubicBezTo>
                          <a:pt x="11005" y="5651269"/>
                          <a:pt x="16653" y="5372149"/>
                          <a:pt x="0" y="5149640"/>
                        </a:cubicBezTo>
                        <a:cubicBezTo>
                          <a:pt x="-16653" y="4927131"/>
                          <a:pt x="24049" y="4751583"/>
                          <a:pt x="0" y="4498611"/>
                        </a:cubicBezTo>
                        <a:cubicBezTo>
                          <a:pt x="-24049" y="4245639"/>
                          <a:pt x="13289" y="3932977"/>
                          <a:pt x="0" y="3730397"/>
                        </a:cubicBezTo>
                        <a:cubicBezTo>
                          <a:pt x="-13289" y="3527817"/>
                          <a:pt x="-28189" y="3318087"/>
                          <a:pt x="0" y="3020775"/>
                        </a:cubicBezTo>
                        <a:cubicBezTo>
                          <a:pt x="28189" y="2723463"/>
                          <a:pt x="27409" y="2589255"/>
                          <a:pt x="0" y="2369746"/>
                        </a:cubicBezTo>
                        <a:cubicBezTo>
                          <a:pt x="-27409" y="2150237"/>
                          <a:pt x="-23050" y="1891304"/>
                          <a:pt x="0" y="1718717"/>
                        </a:cubicBezTo>
                        <a:cubicBezTo>
                          <a:pt x="23050" y="1546130"/>
                          <a:pt x="-4299" y="1218524"/>
                          <a:pt x="0" y="1067688"/>
                        </a:cubicBezTo>
                        <a:cubicBezTo>
                          <a:pt x="4299" y="916852"/>
                          <a:pt x="33087" y="406066"/>
                          <a:pt x="0" y="0"/>
                        </a:cubicBezTo>
                        <a:close/>
                      </a:path>
                      <a:path w="8945400" h="5859262" stroke="0" extrusionOk="0">
                        <a:moveTo>
                          <a:pt x="0" y="0"/>
                        </a:moveTo>
                        <a:cubicBezTo>
                          <a:pt x="362329" y="-17942"/>
                          <a:pt x="627657" y="-18155"/>
                          <a:pt x="867016" y="0"/>
                        </a:cubicBezTo>
                        <a:cubicBezTo>
                          <a:pt x="1106375" y="18155"/>
                          <a:pt x="1238413" y="33341"/>
                          <a:pt x="1555123" y="0"/>
                        </a:cubicBezTo>
                        <a:cubicBezTo>
                          <a:pt x="1871833" y="-33341"/>
                          <a:pt x="1960148" y="-3929"/>
                          <a:pt x="2064323" y="0"/>
                        </a:cubicBezTo>
                        <a:cubicBezTo>
                          <a:pt x="2168498" y="3929"/>
                          <a:pt x="2548967" y="30744"/>
                          <a:pt x="2752431" y="0"/>
                        </a:cubicBezTo>
                        <a:cubicBezTo>
                          <a:pt x="2955895" y="-30744"/>
                          <a:pt x="3431398" y="19076"/>
                          <a:pt x="3619446" y="0"/>
                        </a:cubicBezTo>
                        <a:cubicBezTo>
                          <a:pt x="3807494" y="-19076"/>
                          <a:pt x="3983937" y="-16347"/>
                          <a:pt x="4128646" y="0"/>
                        </a:cubicBezTo>
                        <a:cubicBezTo>
                          <a:pt x="4273355" y="16347"/>
                          <a:pt x="4449052" y="-8575"/>
                          <a:pt x="4548392" y="0"/>
                        </a:cubicBezTo>
                        <a:cubicBezTo>
                          <a:pt x="4647732" y="8575"/>
                          <a:pt x="5031259" y="-28679"/>
                          <a:pt x="5236500" y="0"/>
                        </a:cubicBezTo>
                        <a:cubicBezTo>
                          <a:pt x="5441741" y="28679"/>
                          <a:pt x="5763958" y="-33222"/>
                          <a:pt x="5924607" y="0"/>
                        </a:cubicBezTo>
                        <a:cubicBezTo>
                          <a:pt x="6085256" y="33222"/>
                          <a:pt x="6540542" y="-37308"/>
                          <a:pt x="6702169" y="0"/>
                        </a:cubicBezTo>
                        <a:cubicBezTo>
                          <a:pt x="6863796" y="37308"/>
                          <a:pt x="7052042" y="-11798"/>
                          <a:pt x="7300823" y="0"/>
                        </a:cubicBezTo>
                        <a:cubicBezTo>
                          <a:pt x="7549604" y="11798"/>
                          <a:pt x="7589867" y="11613"/>
                          <a:pt x="7720568" y="0"/>
                        </a:cubicBezTo>
                        <a:cubicBezTo>
                          <a:pt x="7851269" y="-11613"/>
                          <a:pt x="8053014" y="16870"/>
                          <a:pt x="8229768" y="0"/>
                        </a:cubicBezTo>
                        <a:cubicBezTo>
                          <a:pt x="8406522" y="-16870"/>
                          <a:pt x="8638569" y="25636"/>
                          <a:pt x="8945400" y="0"/>
                        </a:cubicBezTo>
                        <a:cubicBezTo>
                          <a:pt x="8957988" y="151007"/>
                          <a:pt x="8924116" y="318567"/>
                          <a:pt x="8945400" y="533844"/>
                        </a:cubicBezTo>
                        <a:cubicBezTo>
                          <a:pt x="8966684" y="749121"/>
                          <a:pt x="8971129" y="979625"/>
                          <a:pt x="8945400" y="1184873"/>
                        </a:cubicBezTo>
                        <a:cubicBezTo>
                          <a:pt x="8919671" y="1390121"/>
                          <a:pt x="8949334" y="1595061"/>
                          <a:pt x="8945400" y="1777309"/>
                        </a:cubicBezTo>
                        <a:cubicBezTo>
                          <a:pt x="8941466" y="1959557"/>
                          <a:pt x="8924951" y="2274128"/>
                          <a:pt x="8945400" y="2545524"/>
                        </a:cubicBezTo>
                        <a:cubicBezTo>
                          <a:pt x="8965849" y="2816921"/>
                          <a:pt x="8920034" y="2959734"/>
                          <a:pt x="8945400" y="3137960"/>
                        </a:cubicBezTo>
                        <a:cubicBezTo>
                          <a:pt x="8970766" y="3316186"/>
                          <a:pt x="8933909" y="3552921"/>
                          <a:pt x="8945400" y="3671804"/>
                        </a:cubicBezTo>
                        <a:cubicBezTo>
                          <a:pt x="8956891" y="3790687"/>
                          <a:pt x="8919375" y="3969947"/>
                          <a:pt x="8945400" y="4264241"/>
                        </a:cubicBezTo>
                        <a:cubicBezTo>
                          <a:pt x="8971425" y="4558535"/>
                          <a:pt x="8949718" y="4597343"/>
                          <a:pt x="8945400" y="4915270"/>
                        </a:cubicBezTo>
                        <a:cubicBezTo>
                          <a:pt x="8941082" y="5233197"/>
                          <a:pt x="8990697" y="5617841"/>
                          <a:pt x="8945400" y="5859262"/>
                        </a:cubicBezTo>
                        <a:cubicBezTo>
                          <a:pt x="8660908" y="5857959"/>
                          <a:pt x="8609418" y="5859925"/>
                          <a:pt x="8346746" y="5859262"/>
                        </a:cubicBezTo>
                        <a:cubicBezTo>
                          <a:pt x="8084074" y="5858599"/>
                          <a:pt x="7926854" y="5842642"/>
                          <a:pt x="7569185" y="5859262"/>
                        </a:cubicBezTo>
                        <a:cubicBezTo>
                          <a:pt x="7211516" y="5875882"/>
                          <a:pt x="7087101" y="5825137"/>
                          <a:pt x="6702169" y="5859262"/>
                        </a:cubicBezTo>
                        <a:cubicBezTo>
                          <a:pt x="6317237" y="5893387"/>
                          <a:pt x="6451052" y="5853805"/>
                          <a:pt x="6282423" y="5859262"/>
                        </a:cubicBezTo>
                        <a:cubicBezTo>
                          <a:pt x="6113794" y="5864719"/>
                          <a:pt x="5958138" y="5855059"/>
                          <a:pt x="5862678" y="5859262"/>
                        </a:cubicBezTo>
                        <a:cubicBezTo>
                          <a:pt x="5767218" y="5863465"/>
                          <a:pt x="5542557" y="5877022"/>
                          <a:pt x="5264024" y="5859262"/>
                        </a:cubicBezTo>
                        <a:cubicBezTo>
                          <a:pt x="4985491" y="5841502"/>
                          <a:pt x="4855133" y="5879042"/>
                          <a:pt x="4575916" y="5859262"/>
                        </a:cubicBezTo>
                        <a:cubicBezTo>
                          <a:pt x="4296699" y="5839482"/>
                          <a:pt x="4238896" y="5837395"/>
                          <a:pt x="3977262" y="5859262"/>
                        </a:cubicBezTo>
                        <a:cubicBezTo>
                          <a:pt x="3715628" y="5881129"/>
                          <a:pt x="3497530" y="5836677"/>
                          <a:pt x="3199701" y="5859262"/>
                        </a:cubicBezTo>
                        <a:cubicBezTo>
                          <a:pt x="2901872" y="5881847"/>
                          <a:pt x="2765749" y="5860755"/>
                          <a:pt x="2332685" y="5859262"/>
                        </a:cubicBezTo>
                        <a:cubicBezTo>
                          <a:pt x="1899621" y="5857769"/>
                          <a:pt x="1929300" y="5878181"/>
                          <a:pt x="1644577" y="5859262"/>
                        </a:cubicBezTo>
                        <a:cubicBezTo>
                          <a:pt x="1359854" y="5840343"/>
                          <a:pt x="1240900" y="5855855"/>
                          <a:pt x="1045924" y="5859262"/>
                        </a:cubicBezTo>
                        <a:cubicBezTo>
                          <a:pt x="850948" y="5862669"/>
                          <a:pt x="313811" y="5888138"/>
                          <a:pt x="0" y="5859262"/>
                        </a:cubicBezTo>
                        <a:cubicBezTo>
                          <a:pt x="14617" y="5512374"/>
                          <a:pt x="29390" y="5489749"/>
                          <a:pt x="0" y="5149640"/>
                        </a:cubicBezTo>
                        <a:cubicBezTo>
                          <a:pt x="-29390" y="4809531"/>
                          <a:pt x="5487" y="4557906"/>
                          <a:pt x="0" y="4381426"/>
                        </a:cubicBezTo>
                        <a:cubicBezTo>
                          <a:pt x="-5487" y="4204946"/>
                          <a:pt x="9011" y="4116162"/>
                          <a:pt x="0" y="3906175"/>
                        </a:cubicBezTo>
                        <a:cubicBezTo>
                          <a:pt x="-9011" y="3696188"/>
                          <a:pt x="-6179" y="3586903"/>
                          <a:pt x="0" y="3430923"/>
                        </a:cubicBezTo>
                        <a:cubicBezTo>
                          <a:pt x="6179" y="3274943"/>
                          <a:pt x="-18892" y="3093370"/>
                          <a:pt x="0" y="2955672"/>
                        </a:cubicBezTo>
                        <a:cubicBezTo>
                          <a:pt x="18892" y="2817974"/>
                          <a:pt x="15342" y="2447746"/>
                          <a:pt x="0" y="2246050"/>
                        </a:cubicBezTo>
                        <a:cubicBezTo>
                          <a:pt x="-15342" y="2044354"/>
                          <a:pt x="18430" y="1871031"/>
                          <a:pt x="0" y="1770799"/>
                        </a:cubicBezTo>
                        <a:cubicBezTo>
                          <a:pt x="-18430" y="1670567"/>
                          <a:pt x="-22062" y="1496014"/>
                          <a:pt x="0" y="1295548"/>
                        </a:cubicBezTo>
                        <a:cubicBezTo>
                          <a:pt x="22062" y="1095082"/>
                          <a:pt x="-16023" y="943101"/>
                          <a:pt x="0" y="820297"/>
                        </a:cubicBezTo>
                        <a:cubicBezTo>
                          <a:pt x="16023" y="697493"/>
                          <a:pt x="10595" y="27421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b="1" u="sng" dirty="0">
              <a:latin typeface="+mn-lt"/>
              <a:ea typeface="Dotum" panose="020B0600000101010101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2F2CE6-359D-4454-B5D5-0AE17BB801D5}"/>
              </a:ext>
            </a:extLst>
          </p:cNvPr>
          <p:cNvSpPr txBox="1"/>
          <p:nvPr userDrawn="1"/>
        </p:nvSpPr>
        <p:spPr>
          <a:xfrm>
            <a:off x="9980022" y="1106394"/>
            <a:ext cx="2119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Write your answer </a:t>
            </a:r>
            <a:r>
              <a:rPr lang="en-GB" u="sng" dirty="0">
                <a:solidFill>
                  <a:schemeClr val="accent1">
                    <a:lumMod val="50000"/>
                  </a:schemeClr>
                </a:solidFill>
              </a:rPr>
              <a:t>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Don’t lift your board until I 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12CC39-D2AF-3130-D394-2A381CF3D6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57001F-C34A-1C06-8F25-C53282C098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7000"/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9846867" y="5542887"/>
            <a:ext cx="2345133" cy="1106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5C4B6-945E-C65E-16BB-C1C1264641CB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2327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28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18E5-D4A8-2C96-C6A3-B94F3571C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Volume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55F86-1E46-AF6A-8A37-13F890CC0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0E83F60D-9917-48F4-8188-B680D3FE10F7}" type="datetime4">
              <a:rPr lang="en-GB" smtClean="0"/>
              <a:t>24 September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55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6E4C-0341-1760-BDA3-BFC2F697F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BBD77A3-DD93-BD23-D018-C35E33F6AC3E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A cylinder has radius </a:t>
                </a:r>
                <a14:m>
                  <m:oMath xmlns:m="http://schemas.openxmlformats.org/officeDocument/2006/math">
                    <m:r>
                      <a:rPr lang="en-GB" sz="40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GB" sz="4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.5 </m:t>
                    </m:r>
                    <m:r>
                      <a:rPr lang="en-GB" sz="4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4000" dirty="0"/>
                  <a:t> and is twice as tall as it is wide.</a:t>
                </a:r>
              </a:p>
              <a:p>
                <a:r>
                  <a:rPr lang="en-GB" sz="4000" dirty="0"/>
                  <a:t>Calculate the volume of the cylinder.</a:t>
                </a:r>
              </a:p>
              <a:p>
                <a:r>
                  <a:rPr lang="en-GB" sz="2000" dirty="0">
                    <a:solidFill>
                      <a:schemeClr val="bg1">
                        <a:lumMod val="50000"/>
                      </a:schemeClr>
                    </a:solidFill>
                  </a:rPr>
                  <a:t>Give your answer to 1 decimal place.</a:t>
                </a:r>
                <a:endParaRPr lang="en-GB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BBD77A3-DD93-BD23-D018-C35E33F6AC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67218E4-A4EF-4D1A-CF45-7A8C2ED64F75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538.8 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67218E4-A4EF-4D1A-CF45-7A8C2ED64F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EA8CA1F-2D4D-E28F-A661-7E111B903EBD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EA8CA1F-2D4D-E28F-A661-7E111B903E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598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72361-1FA4-F465-3EC9-735C7EE48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604BA12-7109-69BE-ACB1-167AAF4DDF0D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A cylinder has radius </a:t>
                </a:r>
                <a14:m>
                  <m:oMath xmlns:m="http://schemas.openxmlformats.org/officeDocument/2006/math">
                    <m:r>
                      <a:rPr lang="en-GB" sz="40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GB" sz="4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4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4000" dirty="0"/>
                  <a:t> and </a:t>
                </a:r>
                <a14:m>
                  <m:oMath xmlns:m="http://schemas.openxmlformats.org/officeDocument/2006/math">
                    <m:r>
                      <a:rPr lang="en-GB" sz="4000" i="1" dirty="0" smtClean="0">
                        <a:latin typeface="Cambria Math" panose="02040503050406030204" pitchFamily="18" charset="0"/>
                      </a:rPr>
                      <m:t>7 </m:t>
                    </m:r>
                    <m:r>
                      <a:rPr lang="en-GB" sz="4000" i="1" dirty="0" err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4000" dirty="0"/>
                  <a:t> tall.</a:t>
                </a:r>
              </a:p>
              <a:p>
                <a:r>
                  <a:rPr lang="en-GB" sz="4000" dirty="0"/>
                  <a:t>Its radius is increased by 10%, and height is decreased by 10%.</a:t>
                </a:r>
              </a:p>
              <a:p>
                <a:r>
                  <a:rPr lang="en-GB" sz="4000" dirty="0"/>
                  <a:t>Calculate the volume of the new cylinder.</a:t>
                </a:r>
              </a:p>
              <a:p>
                <a:r>
                  <a:rPr lang="en-GB" sz="2000" dirty="0">
                    <a:solidFill>
                      <a:schemeClr val="bg1">
                        <a:lumMod val="50000"/>
                      </a:schemeClr>
                    </a:solidFill>
                  </a:rPr>
                  <a:t>Give your answer to 1 decimal place.</a:t>
                </a:r>
                <a:endParaRPr lang="en-GB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604BA12-7109-69BE-ACB1-167AAF4DDF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3D2BC11-AC36-1FD0-59FF-76DE419ABE4F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383.2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3D2BC11-AC36-1FD0-59FF-76DE419ABE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DEFF496-D303-043F-274B-87B1B41F659E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DEFF496-D303-043F-274B-87B1B41F65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421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EFB81-C1A5-F7F0-02BC-437D882AE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05708EE-3083-5617-9C95-FB9074B0BF46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pPr fontAlgn="t"/>
                <a:r>
                  <a:rPr lang="en-GB" sz="3200" dirty="0"/>
                  <a:t>A water tank is shaped like a cylinder with a radius of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latin typeface="Cambria Math" panose="02040503050406030204" pitchFamily="18" charset="0"/>
                      </a:rPr>
                      <m:t>2 </m:t>
                    </m:r>
                    <m:r>
                      <a:rPr lang="en-GB" sz="32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3200" dirty="0"/>
                  <a:t> and a height of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latin typeface="Cambria Math" panose="02040503050406030204" pitchFamily="18" charset="0"/>
                      </a:rPr>
                      <m:t>5 </m:t>
                    </m:r>
                    <m:r>
                      <a:rPr lang="en-GB" sz="32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3200" dirty="0"/>
                  <a:t>.</a:t>
                </a:r>
              </a:p>
              <a:p>
                <a:pPr fontAlgn="t"/>
                <a:r>
                  <a:rPr lang="en-GB" sz="3200" dirty="0"/>
                  <a:t>What is its volume to the nearest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320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3200" dirty="0"/>
                  <a:t>? 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05708EE-3083-5617-9C95-FB9074B0BF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1602" t="-19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2C583A8-ABD5-6FF3-B310-D070DD070199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63 </m:t>
                      </m:r>
                      <m:sSup>
                        <m:sSupPr>
                          <m:ctrlP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2C583A8-ABD5-6FF3-B310-D070DD0701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7BD2292-2B35-C806-BCA0-5C6CE897F610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7BD2292-2B35-C806-BCA0-5C6CE897F6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832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524AB-D101-8C79-1AB1-D16ECC25F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BC49DFC-F146-DEC4-7472-3C7F9B955C94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pPr fontAlgn="t"/>
                <a:r>
                  <a:rPr lang="en-GB" sz="3600" dirty="0"/>
                  <a:t>A factory produces cylindrical soup cans with a diameter of 8 cm and a height of 12 cm.</a:t>
                </a:r>
              </a:p>
              <a:p>
                <a:pPr fontAlgn="t"/>
                <a:r>
                  <a:rPr lang="en-GB" sz="3600" dirty="0"/>
                  <a:t>They’re packaged in trays of 24 cans.</a:t>
                </a:r>
              </a:p>
              <a:p>
                <a:pPr fontAlgn="t"/>
                <a:r>
                  <a:rPr lang="en-GB" sz="3600" dirty="0"/>
                  <a:t>Work out the volume of soup in six trays.</a:t>
                </a:r>
              </a:p>
              <a:p>
                <a:pPr fontAlgn="t"/>
                <a:r>
                  <a:rPr lang="en-GB" sz="2000" dirty="0">
                    <a:solidFill>
                      <a:schemeClr val="bg1">
                        <a:lumMod val="50000"/>
                      </a:schemeClr>
                    </a:solidFill>
                  </a:rPr>
                  <a:t>Give your answer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000" dirty="0">
                    <a:solidFill>
                      <a:schemeClr val="bg1">
                        <a:lumMod val="50000"/>
                      </a:schemeClr>
                    </a:solidFill>
                  </a:rPr>
                  <a:t> , correct to 3 decimal place.</a:t>
                </a:r>
                <a:endParaRPr lang="en-GB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BC49DFC-F146-DEC4-7472-3C7F9B955C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1922" t="-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2342C351-28BB-B18C-A7F0-3BFBB61BD0A0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0.087 </m:t>
                      </m:r>
                      <m:sSup>
                        <m:sSupPr>
                          <m:ctrlP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2342C351-28BB-B18C-A7F0-3BFBB61BD0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01382294-936E-07D4-4EB5-544B5273B175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01382294-936E-07D4-4EB5-544B5273B1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943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72CA6-F727-1BE0-EA37-656951A79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178470E-C2C1-9F35-EA7D-4FE5A6707170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pPr fontAlgn="t"/>
                <a:r>
                  <a:rPr lang="en-GB" sz="3200" dirty="0"/>
                  <a:t>A large cylindrical foam float is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latin typeface="Cambria Math" panose="02040503050406030204" pitchFamily="18" charset="0"/>
                      </a:rPr>
                      <m:t>2.5 </m:t>
                    </m:r>
                    <m:r>
                      <a:rPr lang="en-GB" sz="32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3200" dirty="0"/>
                  <a:t> long and has a radius of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latin typeface="Cambria Math" panose="02040503050406030204" pitchFamily="18" charset="0"/>
                      </a:rPr>
                      <m:t>0.4 </m:t>
                    </m:r>
                    <m:r>
                      <a:rPr lang="en-GB" sz="32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3200" dirty="0"/>
                  <a:t>.</a:t>
                </a:r>
              </a:p>
              <a:p>
                <a:pPr fontAlgn="t"/>
                <a:r>
                  <a:rPr lang="en-GB" sz="3200" dirty="0"/>
                  <a:t>Calculate the volume of foam used to make the float.</a:t>
                </a:r>
                <a:endParaRPr lang="en-GB" sz="2400" dirty="0"/>
              </a:p>
              <a:p>
                <a:pPr fontAlgn="t"/>
                <a:r>
                  <a:rPr lang="en-GB" sz="2000" dirty="0">
                    <a:solidFill>
                      <a:schemeClr val="bg1">
                        <a:lumMod val="50000"/>
                      </a:schemeClr>
                    </a:solidFill>
                  </a:rPr>
                  <a:t>Give your answer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000" dirty="0">
                    <a:solidFill>
                      <a:schemeClr val="bg1">
                        <a:lumMod val="50000"/>
                      </a:schemeClr>
                    </a:solidFill>
                  </a:rPr>
                  <a:t> , correct to 2 decimal place.</a:t>
                </a:r>
                <a:endParaRPr lang="en-GB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178470E-C2C1-9F35-EA7D-4FE5A67071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1602" t="-19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F1EF842-58F5-FCF6-F86D-661714ED10DF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1.26 </m:t>
                      </m:r>
                      <m:sSup>
                        <m:sSupPr>
                          <m:ctrlP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F1EF842-58F5-FCF6-F86D-661714ED10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74029302-E8B5-63C2-3247-786C64DF472A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74029302-E8B5-63C2-3247-786C64DF47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5540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20C47-BDF5-A278-F3EF-C414545E4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4F3237B-EBA8-ABD0-980D-5B3BE31615CB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pPr fontAlgn="t"/>
                <a:r>
                  <a:rPr lang="en-GB" sz="3200" dirty="0"/>
                  <a:t>A cylindrical cardboard tube has a volume of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942 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3200" dirty="0"/>
                  <a:t>.</a:t>
                </a:r>
              </a:p>
              <a:p>
                <a:pPr fontAlgn="t"/>
                <a:r>
                  <a:rPr lang="en-GB" sz="3200" dirty="0"/>
                  <a:t>The tube has a diameter of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latin typeface="Cambria Math" panose="02040503050406030204" pitchFamily="18" charset="0"/>
                      </a:rPr>
                      <m:t>10 </m:t>
                    </m:r>
                    <m:r>
                      <a:rPr lang="en-GB" sz="3200" i="1" dirty="0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3200" dirty="0"/>
                  <a:t>.</a:t>
                </a:r>
              </a:p>
              <a:p>
                <a:pPr fontAlgn="t"/>
                <a:r>
                  <a:rPr lang="en-GB" sz="3200" dirty="0"/>
                  <a:t>Calculate the height of the tube.</a:t>
                </a:r>
                <a:endParaRPr lang="en-GB" sz="2400" dirty="0"/>
              </a:p>
              <a:p>
                <a:pPr fontAlgn="t"/>
                <a:r>
                  <a:rPr lang="en-GB" sz="2000" dirty="0">
                    <a:solidFill>
                      <a:schemeClr val="bg1">
                        <a:lumMod val="50000"/>
                      </a:schemeClr>
                    </a:solidFill>
                  </a:rPr>
                  <a:t>Give your answer in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>
                    <a:solidFill>
                      <a:schemeClr val="bg1">
                        <a:lumMod val="50000"/>
                      </a:schemeClr>
                    </a:solidFill>
                  </a:rPr>
                  <a:t> , correct to 1 decimal place.</a:t>
                </a:r>
                <a:endParaRPr lang="en-GB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4F3237B-EBA8-ABD0-980D-5B3BE31615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1602" t="-19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3B02058-E7C8-AC48-6A0A-FD0E5BB09B1C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12.0 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3B02058-E7C8-AC48-6A0A-FD0E5BB09B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77740A78-90A8-8B6F-FCF8-4DAF09BB8DAB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77740A78-90A8-8B6F-FCF8-4DAF09BB8D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3737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4A6E7-2D54-1877-6A67-3C492271E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E010CB4-0472-3E23-22F4-4FCB0438C194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pPr fontAlgn="t"/>
                <a:r>
                  <a:rPr lang="en-GB" dirty="0"/>
                  <a:t>A cylindrical tanker is 10.5 metres long and 2.5 metres across.</a:t>
                </a:r>
              </a:p>
              <a:p>
                <a:pPr fontAlgn="t"/>
                <a:r>
                  <a:rPr lang="en-GB" dirty="0"/>
                  <a:t>Calculate the capacity for the tanker in litres to the nearest 100.</a:t>
                </a:r>
              </a:p>
              <a:p>
                <a:pPr fontAlgn="t"/>
                <a:r>
                  <a:rPr lang="en-GB" dirty="0">
                    <a:solidFill>
                      <a:schemeClr val="bg1">
                        <a:lumMod val="50000"/>
                      </a:schemeClr>
                    </a:solidFill>
                  </a:rPr>
                  <a:t>You may use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1 </m:t>
                    </m:r>
                    <m:sSup>
                      <m:sSupPr>
                        <m:ctrlPr>
                          <a:rPr lang="en-GB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=1000 </m:t>
                    </m:r>
                    <m:r>
                      <a:rPr lang="en-GB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𝑙𝑖𝑡𝑟𝑒𝑠</m:t>
                    </m:r>
                  </m:oMath>
                </a14:m>
                <a:r>
                  <a:rPr lang="en-GB" dirty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  <a:endParaRPr lang="en-GB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E010CB4-0472-3E23-22F4-4FCB0438C1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1281" t="-15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EB6EEA8-462E-E63E-9272-61AFD8A7F023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51500 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𝑙𝑖𝑡𝑟𝑒𝑠</m:t>
                      </m:r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EB6EEA8-462E-E63E-9272-61AFD8A7F0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6359837-48B4-B670-D385-70BD9ED3D1C7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6359837-48B4-B670-D385-70BD9ED3D1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200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F721A-5676-1FA9-B6CC-9BF42C0C0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D11F633-229A-4948-2F97-C7DE24086F17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pPr fontAlgn="t"/>
                <a:r>
                  <a:rPr lang="en-GB" dirty="0"/>
                  <a:t>A cylindrical swimming pool has a capacity of 48,000 litres when it is full. The pool has a diameter of 6 metres.</a:t>
                </a:r>
              </a:p>
              <a:p>
                <a:pPr fontAlgn="t"/>
                <a:r>
                  <a:rPr lang="en-GB" dirty="0"/>
                  <a:t>Calculate the depth of the pool to the nearest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.</a:t>
                </a:r>
              </a:p>
              <a:p>
                <a:pPr fontAlgn="t"/>
                <a:r>
                  <a:rPr lang="en-GB" sz="2000" i="1" dirty="0">
                    <a:solidFill>
                      <a:schemeClr val="bg1">
                        <a:lumMod val="50000"/>
                      </a:schemeClr>
                    </a:solidFill>
                  </a:rPr>
                  <a:t>You may use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1 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=1000 </m:t>
                    </m:r>
                    <m:r>
                      <a:rPr lang="en-GB" sz="20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𝑙𝑖𝑡𝑟𝑒𝑠</m:t>
                    </m:r>
                  </m:oMath>
                </a14:m>
                <a:r>
                  <a:rPr lang="en-GB" sz="2000" dirty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  <a:endParaRPr lang="en-GB" sz="2000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D11F633-229A-4948-2F97-C7DE24086F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1281" t="-1574" r="-13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247913CE-266F-62FE-98D9-16CE5CAF10CA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170 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247913CE-266F-62FE-98D9-16CE5CAF10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7DE490D-E5B1-644B-F9B0-2D8B78460E5F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7DE490D-E5B1-644B-F9B0-2D8B78460E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686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B8597-19AE-8BC9-B178-E26716412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D602D7-8036-3C41-8297-D23538A0762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pPr fontAlgn="t"/>
            <a:r>
              <a:rPr lang="en-GB" dirty="0"/>
              <a:t>A metalwork company stores steel in cylindrical billets.</a:t>
            </a:r>
          </a:p>
          <a:p>
            <a:pPr fontAlgn="t"/>
            <a:r>
              <a:rPr lang="en-GB" dirty="0"/>
              <a:t>Each billet has a radius of 6 cm and a height of 12 cm.</a:t>
            </a:r>
          </a:p>
          <a:p>
            <a:pPr fontAlgn="t"/>
            <a:r>
              <a:rPr lang="en-GB" dirty="0"/>
              <a:t>They melt each down into a cube with the same volume.</a:t>
            </a:r>
          </a:p>
          <a:p>
            <a:pPr fontAlgn="t"/>
            <a:r>
              <a:rPr lang="en-GB" dirty="0"/>
              <a:t>Calculate the length of one side of the cube.</a:t>
            </a:r>
          </a:p>
          <a:p>
            <a:pPr fontAlgn="t"/>
            <a:r>
              <a:rPr lang="en-GB" dirty="0"/>
              <a:t>Give your answer correct to 1 decimal place.</a:t>
            </a:r>
          </a:p>
          <a:p>
            <a:pPr fontAlgn="t"/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BB7E998-B75F-EBF8-2953-D264BB00625B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11.1 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BB7E998-B75F-EBF8-2953-D264BB0062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AA3F5F7C-5045-3534-E0E3-4D023865C541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AA3F5F7C-5045-3534-E0E3-4D023865C5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750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6F67-65DF-AC0A-401F-485B4733A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CC15D96-4156-8071-364D-437343B2DB9D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pPr fontAlgn="t"/>
                <a:r>
                  <a:rPr lang="en-GB" dirty="0"/>
                  <a:t>The cylinder and cuboid have the same volume.</a:t>
                </a:r>
              </a:p>
              <a:p>
                <a:pPr fontAlgn="t"/>
                <a:r>
                  <a:rPr lang="en-GB" dirty="0"/>
                  <a:t>Find the height of the cylinder to the nearest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𝑚𝑚</m:t>
                    </m:r>
                  </m:oMath>
                </a14:m>
                <a:r>
                  <a:rPr lang="en-GB" dirty="0"/>
                  <a:t>. </a:t>
                </a:r>
                <a:endParaRPr lang="en-GB" sz="20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CC15D96-4156-8071-364D-437343B2DB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1281" t="-15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E573150-6833-2642-E714-984B7BCB5CCB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125 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E573150-6833-2642-E714-984B7BCB5C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A9645454-FB9B-87B9-5689-8AC7AF63A2A7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A9645454-FB9B-87B9-5689-8AC7AF63A2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9E4BE11-6660-D444-AC92-CB7EBF1DE235}"/>
              </a:ext>
            </a:extLst>
          </p:cNvPr>
          <p:cNvCxnSpPr>
            <a:cxnSpLocks/>
          </p:cNvCxnSpPr>
          <p:nvPr/>
        </p:nvCxnSpPr>
        <p:spPr>
          <a:xfrm>
            <a:off x="6041687" y="1828799"/>
            <a:ext cx="3237946" cy="0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Cylinder 4">
            <a:extLst>
              <a:ext uri="{FF2B5EF4-FFF2-40B4-BE49-F238E27FC236}">
                <a16:creationId xmlns:a16="http://schemas.microsoft.com/office/drawing/2014/main" id="{1A9B2D76-AD14-6600-D279-D2623228F71F}"/>
              </a:ext>
            </a:extLst>
          </p:cNvPr>
          <p:cNvSpPr/>
          <p:nvPr/>
        </p:nvSpPr>
        <p:spPr>
          <a:xfrm>
            <a:off x="6030688" y="1513114"/>
            <a:ext cx="3309257" cy="2884715"/>
          </a:xfrm>
          <a:prstGeom prst="can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8CCD6F3-CD36-6EDF-8497-ACF568136AB1}"/>
                  </a:ext>
                </a:extLst>
              </p:cNvPr>
              <p:cNvSpPr txBox="1"/>
              <p:nvPr/>
            </p:nvSpPr>
            <p:spPr>
              <a:xfrm>
                <a:off x="7353109" y="1828799"/>
                <a:ext cx="6644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40 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8CCD6F3-CD36-6EDF-8497-ACF568136A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3109" y="1828799"/>
                <a:ext cx="664413" cy="276999"/>
              </a:xfrm>
              <a:prstGeom prst="rect">
                <a:avLst/>
              </a:prstGeom>
              <a:blipFill>
                <a:blip r:embed="rId5"/>
                <a:stretch>
                  <a:fillRect l="-7339" r="-458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ube 9">
            <a:extLst>
              <a:ext uri="{FF2B5EF4-FFF2-40B4-BE49-F238E27FC236}">
                <a16:creationId xmlns:a16="http://schemas.microsoft.com/office/drawing/2014/main" id="{1CCC428A-5ABF-27DB-1176-CF452B27517E}"/>
              </a:ext>
            </a:extLst>
          </p:cNvPr>
          <p:cNvSpPr/>
          <p:nvPr/>
        </p:nvSpPr>
        <p:spPr>
          <a:xfrm>
            <a:off x="1621972" y="2105798"/>
            <a:ext cx="3309257" cy="1747453"/>
          </a:xfrm>
          <a:prstGeom prst="cub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35DB291-999B-0771-3A5C-79B0013C5133}"/>
                  </a:ext>
                </a:extLst>
              </p:cNvPr>
              <p:cNvSpPr txBox="1"/>
              <p:nvPr/>
            </p:nvSpPr>
            <p:spPr>
              <a:xfrm>
                <a:off x="636394" y="3059668"/>
                <a:ext cx="88049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25 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35DB291-999B-0771-3A5C-79B0013C51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394" y="3059668"/>
                <a:ext cx="880497" cy="369332"/>
              </a:xfrm>
              <a:prstGeom prst="rect">
                <a:avLst/>
              </a:prstGeom>
              <a:blipFill>
                <a:blip r:embed="rId6"/>
                <a:stretch>
                  <a:fillRect l="-8276" r="-4138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AEFBFDE-C40F-7ED3-6FD4-DA42733C90A3}"/>
                  </a:ext>
                </a:extLst>
              </p:cNvPr>
              <p:cNvSpPr txBox="1"/>
              <p:nvPr/>
            </p:nvSpPr>
            <p:spPr>
              <a:xfrm>
                <a:off x="2666943" y="3945584"/>
                <a:ext cx="88049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35 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AEFBFDE-C40F-7ED3-6FD4-DA42733C90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6943" y="3945584"/>
                <a:ext cx="880497" cy="369332"/>
              </a:xfrm>
              <a:prstGeom prst="rect">
                <a:avLst/>
              </a:prstGeom>
              <a:blipFill>
                <a:blip r:embed="rId7"/>
                <a:stretch>
                  <a:fillRect l="-8276" r="-4138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CF7B571-E603-F8B4-ADC2-BBB6CBE9F682}"/>
                  </a:ext>
                </a:extLst>
              </p:cNvPr>
              <p:cNvSpPr txBox="1"/>
              <p:nvPr/>
            </p:nvSpPr>
            <p:spPr>
              <a:xfrm>
                <a:off x="4733199" y="3576252"/>
                <a:ext cx="88049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18 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CF7B571-E603-F8B4-ADC2-BBB6CBE9F6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3199" y="3576252"/>
                <a:ext cx="880497" cy="369332"/>
              </a:xfrm>
              <a:prstGeom prst="rect">
                <a:avLst/>
              </a:prstGeom>
              <a:blipFill>
                <a:blip r:embed="rId8"/>
                <a:stretch>
                  <a:fillRect l="-7586" r="-4138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111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19D07-CAED-736A-584E-B2EFCAB50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917D70A-F6C3-48AD-4F9B-EC856906CAE3}"/>
              </a:ext>
            </a:extLst>
          </p:cNvPr>
          <p:cNvCxnSpPr/>
          <p:nvPr/>
        </p:nvCxnSpPr>
        <p:spPr>
          <a:xfrm>
            <a:off x="5867400" y="1872342"/>
            <a:ext cx="0" cy="221436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1FD3DC9-F024-0F3C-9B93-B7FF177FA34A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pPr fontAlgn="t"/>
                <a:r>
                  <a:rPr lang="en-GB" dirty="0"/>
                  <a:t>The cylinder and cuboid have the same volume.</a:t>
                </a:r>
              </a:p>
              <a:p>
                <a:pPr fontAlgn="t"/>
                <a:r>
                  <a:rPr lang="en-GB" dirty="0"/>
                  <a:t>Find the radius of the cylinder to the nearest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𝑚𝑚</m:t>
                    </m:r>
                  </m:oMath>
                </a14:m>
                <a:r>
                  <a:rPr lang="en-GB" dirty="0"/>
                  <a:t>. </a:t>
                </a:r>
                <a:endParaRPr lang="en-GB" sz="2000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1FD3DC9-F024-0F3C-9B93-B7FF177FA3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1281" t="-15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9513FDD-A6F4-E12B-6238-DCCBB1C359E9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11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9513FDD-A6F4-E12B-6238-DCCBB1C35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755FA27-4C2F-0564-0D1B-38D9D787A4F1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755FA27-4C2F-0564-0D1B-38D9D787A4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4DC6FAD-45F7-569F-3591-E74ED34D7FF9}"/>
                  </a:ext>
                </a:extLst>
              </p:cNvPr>
              <p:cNvSpPr txBox="1"/>
              <p:nvPr/>
            </p:nvSpPr>
            <p:spPr>
              <a:xfrm>
                <a:off x="5149056" y="2770805"/>
                <a:ext cx="87889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>
                  <a:defRPr sz="2400" b="0" i="1">
                    <a:latin typeface="Cambria Math" panose="02040503050406030204" pitchFamily="18" charset="0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GB"/>
                        <m:t>40 </m:t>
                      </m:r>
                      <m:r>
                        <a:rPr lang="en-GB"/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4DC6FAD-45F7-569F-3591-E74ED34D7F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9056" y="2770805"/>
                <a:ext cx="878895" cy="369332"/>
              </a:xfrm>
              <a:prstGeom prst="rect">
                <a:avLst/>
              </a:prstGeom>
              <a:blipFill>
                <a:blip r:embed="rId5"/>
                <a:stretch>
                  <a:fillRect l="-8333" r="-4167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ube 9">
            <a:extLst>
              <a:ext uri="{FF2B5EF4-FFF2-40B4-BE49-F238E27FC236}">
                <a16:creationId xmlns:a16="http://schemas.microsoft.com/office/drawing/2014/main" id="{559E2FD2-8129-4996-A25E-23D06235FCC1}"/>
              </a:ext>
            </a:extLst>
          </p:cNvPr>
          <p:cNvSpPr/>
          <p:nvPr/>
        </p:nvSpPr>
        <p:spPr>
          <a:xfrm>
            <a:off x="1621972" y="2105798"/>
            <a:ext cx="3309257" cy="1747453"/>
          </a:xfrm>
          <a:prstGeom prst="cub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0C38CFB-F6B0-8DBB-E2E1-679F096358C7}"/>
                  </a:ext>
                </a:extLst>
              </p:cNvPr>
              <p:cNvSpPr txBox="1"/>
              <p:nvPr/>
            </p:nvSpPr>
            <p:spPr>
              <a:xfrm>
                <a:off x="636394" y="3059668"/>
                <a:ext cx="88049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25 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0C38CFB-F6B0-8DBB-E2E1-679F096358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394" y="3059668"/>
                <a:ext cx="880497" cy="369332"/>
              </a:xfrm>
              <a:prstGeom prst="rect">
                <a:avLst/>
              </a:prstGeom>
              <a:blipFill>
                <a:blip r:embed="rId6"/>
                <a:stretch>
                  <a:fillRect l="-8276" r="-4138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898ED9D-289B-5EAD-4B6D-ADAD94AC8374}"/>
                  </a:ext>
                </a:extLst>
              </p:cNvPr>
              <p:cNvSpPr txBox="1"/>
              <p:nvPr/>
            </p:nvSpPr>
            <p:spPr>
              <a:xfrm>
                <a:off x="2666943" y="3945584"/>
                <a:ext cx="88049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35 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898ED9D-289B-5EAD-4B6D-ADAD94AC83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6943" y="3945584"/>
                <a:ext cx="880497" cy="369332"/>
              </a:xfrm>
              <a:prstGeom prst="rect">
                <a:avLst/>
              </a:prstGeom>
              <a:blipFill>
                <a:blip r:embed="rId7"/>
                <a:stretch>
                  <a:fillRect l="-8276" r="-4138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342346D-7531-1659-CF5E-E97B0E081A62}"/>
                  </a:ext>
                </a:extLst>
              </p:cNvPr>
              <p:cNvSpPr txBox="1"/>
              <p:nvPr/>
            </p:nvSpPr>
            <p:spPr>
              <a:xfrm>
                <a:off x="4733199" y="3576252"/>
                <a:ext cx="88049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18 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342346D-7531-1659-CF5E-E97B0E081A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3199" y="3576252"/>
                <a:ext cx="880497" cy="369332"/>
              </a:xfrm>
              <a:prstGeom prst="rect">
                <a:avLst/>
              </a:prstGeom>
              <a:blipFill>
                <a:blip r:embed="rId8"/>
                <a:stretch>
                  <a:fillRect l="-7586" r="-4138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ylinder 4">
            <a:extLst>
              <a:ext uri="{FF2B5EF4-FFF2-40B4-BE49-F238E27FC236}">
                <a16:creationId xmlns:a16="http://schemas.microsoft.com/office/drawing/2014/main" id="{5FB013C8-0CC0-592C-BA36-F71C852B2F5A}"/>
              </a:ext>
            </a:extLst>
          </p:cNvPr>
          <p:cNvSpPr/>
          <p:nvPr/>
        </p:nvSpPr>
        <p:spPr>
          <a:xfrm>
            <a:off x="6030688" y="1513114"/>
            <a:ext cx="3309257" cy="2884715"/>
          </a:xfrm>
          <a:prstGeom prst="can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6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4A66F-92CF-8E2B-ECC0-CFE1AC0A2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5784AA7-A1FD-3EF2-0D82-B5A3106EED2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pPr fontAlgn="t"/>
            <a:r>
              <a:rPr lang="en-GB" dirty="0"/>
              <a:t>A builder is filling a large cylindrical barrel with a radius of 35 cm and a height of 80 cm.</a:t>
            </a:r>
          </a:p>
          <a:p>
            <a:pPr fontAlgn="t"/>
            <a:r>
              <a:rPr lang="en-GB" dirty="0"/>
              <a:t>They use a cylindrical bucket with a radius of 10 cm and a height of 24 cm to fill the barrel.</a:t>
            </a:r>
          </a:p>
          <a:p>
            <a:pPr fontAlgn="t"/>
            <a:r>
              <a:rPr lang="en-GB" dirty="0"/>
              <a:t>The barrel is initially empty.</a:t>
            </a:r>
          </a:p>
          <a:p>
            <a:pPr fontAlgn="t"/>
            <a:r>
              <a:rPr lang="en-GB" dirty="0"/>
              <a:t>How many full buckets of water are needed to completely fill the barrel?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2B45662C-6589-61B6-FF85-581BEC6F8DB0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6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41</m:t>
                    </m:r>
                  </m:oMath>
                </a14:m>
                <a:r>
                  <a:rPr lang="en-US" sz="6000" dirty="0">
                    <a:solidFill>
                      <a:srgbClr val="FF0000"/>
                    </a:solidFill>
                  </a:rPr>
                  <a:t> buckets</a:t>
                </a: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2B45662C-6589-61B6-FF85-581BEC6F8D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6DDFCC9-6925-A762-4648-1385AA34FE22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6DDFCC9-6925-A762-4648-1385AA34FE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336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1A052-2924-2CA0-4578-D43EC2065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182496-3C1D-D908-EECD-7EEFDF30DA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pPr fontAlgn="t"/>
            <a:r>
              <a:rPr lang="en-GB" dirty="0"/>
              <a:t>A café serves fresh orange juice in small cylindrical cups.</a:t>
            </a:r>
          </a:p>
          <a:p>
            <a:pPr fontAlgn="t"/>
            <a:r>
              <a:rPr lang="en-GB" dirty="0"/>
              <a:t>The juice is stored in a large cylindrical container with a radius of 7 cm and a height of 30 cm.</a:t>
            </a:r>
          </a:p>
          <a:p>
            <a:pPr fontAlgn="t"/>
            <a:r>
              <a:rPr lang="en-GB" dirty="0"/>
              <a:t>Each cup is a cylinder with a radius of 3 cm and a height of 8 cm.</a:t>
            </a:r>
          </a:p>
          <a:p>
            <a:pPr fontAlgn="t"/>
            <a:r>
              <a:rPr lang="en-GB" dirty="0"/>
              <a:t>The container is completely full of orange juice.</a:t>
            </a:r>
          </a:p>
          <a:p>
            <a:pPr fontAlgn="t"/>
            <a:r>
              <a:rPr lang="en-GB" dirty="0"/>
              <a:t>How many full cups of orange juice can the café serve?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D632CC7A-FD15-E5AB-EA58-181D9EA5A7F6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6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US" sz="6000" dirty="0">
                    <a:solidFill>
                      <a:srgbClr val="FF0000"/>
                    </a:solidFill>
                  </a:rPr>
                  <a:t> cups</a:t>
                </a: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D632CC7A-FD15-E5AB-EA58-181D9EA5A7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60666B15-5885-A7A1-ACE6-FDEFFE8EEEBA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60666B15-5885-A7A1-ACE6-FDEFFE8EEE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572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F3C0A-1BC8-6215-AA88-B9742B250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ylinder 4">
            <a:extLst>
              <a:ext uri="{FF2B5EF4-FFF2-40B4-BE49-F238E27FC236}">
                <a16:creationId xmlns:a16="http://schemas.microsoft.com/office/drawing/2014/main" id="{6939ECAB-698D-4999-8174-1BC835B63BBA}"/>
              </a:ext>
            </a:extLst>
          </p:cNvPr>
          <p:cNvSpPr/>
          <p:nvPr/>
        </p:nvSpPr>
        <p:spPr>
          <a:xfrm>
            <a:off x="5161428" y="2484459"/>
            <a:ext cx="3298258" cy="1913370"/>
          </a:xfrm>
          <a:prstGeom prst="can">
            <a:avLst>
              <a:gd name="adj" fmla="val 3351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63AC82F-AC2A-B477-1BC1-859950402811}"/>
              </a:ext>
            </a:extLst>
          </p:cNvPr>
          <p:cNvCxnSpPr/>
          <p:nvPr/>
        </p:nvCxnSpPr>
        <p:spPr>
          <a:xfrm flipV="1">
            <a:off x="6792685" y="1632856"/>
            <a:ext cx="1153886" cy="261257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76ECDB-34C1-D989-C4DC-FFC2DF52B3D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The water tank is 70% full, calculate the volume of the water.</a:t>
            </a:r>
            <a:r>
              <a:rPr lang="en-GB" dirty="0"/>
              <a:t> </a:t>
            </a:r>
          </a:p>
          <a:p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Give your answer to 3 significant figures.</a:t>
            </a:r>
            <a:endParaRPr kumimoji="0" lang="en-GB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B5FEA8C-D3C5-4982-D40D-06F6E18569B3}"/>
                  </a:ext>
                </a:extLst>
              </p:cNvPr>
              <p:cNvSpPr/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110</m:t>
                      </m:r>
                      <m:r>
                        <a:rPr lang="en-GB" sz="60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6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B5FEA8C-D3C5-4982-D40D-06F6E18569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37" y="4789715"/>
                <a:ext cx="6939038" cy="191337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F549507A-1FEA-D508-8CC9-179B0F2EFDE6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F549507A-1FEA-D508-8CC9-179B0F2EFD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ylinder 3">
            <a:extLst>
              <a:ext uri="{FF2B5EF4-FFF2-40B4-BE49-F238E27FC236}">
                <a16:creationId xmlns:a16="http://schemas.microsoft.com/office/drawing/2014/main" id="{CE48A80F-42DC-8D4C-3CA6-B96A1F1E2824}"/>
              </a:ext>
            </a:extLst>
          </p:cNvPr>
          <p:cNvSpPr/>
          <p:nvPr/>
        </p:nvSpPr>
        <p:spPr>
          <a:xfrm>
            <a:off x="5138057" y="1513114"/>
            <a:ext cx="3309257" cy="2884715"/>
          </a:xfrm>
          <a:prstGeom prst="can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5EE5359-A63F-8933-1CC5-12E156F83B06}"/>
              </a:ext>
            </a:extLst>
          </p:cNvPr>
          <p:cNvCxnSpPr/>
          <p:nvPr/>
        </p:nvCxnSpPr>
        <p:spPr>
          <a:xfrm>
            <a:off x="4974771" y="1828799"/>
            <a:ext cx="0" cy="225334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E253852-9D19-D87F-1449-8F64DE2F91CA}"/>
                  </a:ext>
                </a:extLst>
              </p:cNvPr>
              <p:cNvSpPr txBox="1"/>
              <p:nvPr/>
            </p:nvSpPr>
            <p:spPr>
              <a:xfrm rot="20803123">
                <a:off x="7187991" y="1755613"/>
                <a:ext cx="6067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2.5 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E253852-9D19-D87F-1449-8F64DE2F91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03123">
                <a:off x="7187991" y="1755613"/>
                <a:ext cx="606705" cy="276999"/>
              </a:xfrm>
              <a:prstGeom prst="rect">
                <a:avLst/>
              </a:prstGeom>
              <a:blipFill>
                <a:blip r:embed="rId4"/>
                <a:stretch>
                  <a:fillRect l="-6481" r="-4630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D1F0F6-4230-9D8D-90C3-878B1D747295}"/>
                  </a:ext>
                </a:extLst>
              </p:cNvPr>
              <p:cNvSpPr txBox="1"/>
              <p:nvPr/>
            </p:nvSpPr>
            <p:spPr>
              <a:xfrm>
                <a:off x="4377302" y="2770805"/>
                <a:ext cx="56951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8 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D1F0F6-4230-9D8D-90C3-878B1D7472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7302" y="2770805"/>
                <a:ext cx="569515" cy="369332"/>
              </a:xfrm>
              <a:prstGeom prst="rect">
                <a:avLst/>
              </a:prstGeom>
              <a:blipFill>
                <a:blip r:embed="rId5"/>
                <a:stretch>
                  <a:fillRect l="-11828" r="-752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052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72F78-BE3A-018F-FFC1-DEE592BA7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ylinder 4">
            <a:extLst>
              <a:ext uri="{FF2B5EF4-FFF2-40B4-BE49-F238E27FC236}">
                <a16:creationId xmlns:a16="http://schemas.microsoft.com/office/drawing/2014/main" id="{2A1BA9D5-10AC-67DE-C365-F142C8BA6E8E}"/>
              </a:ext>
            </a:extLst>
          </p:cNvPr>
          <p:cNvSpPr/>
          <p:nvPr/>
        </p:nvSpPr>
        <p:spPr>
          <a:xfrm>
            <a:off x="5858114" y="3279116"/>
            <a:ext cx="3298258" cy="1913370"/>
          </a:xfrm>
          <a:prstGeom prst="can">
            <a:avLst>
              <a:gd name="adj" fmla="val 3351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ylinder 3">
            <a:extLst>
              <a:ext uri="{FF2B5EF4-FFF2-40B4-BE49-F238E27FC236}">
                <a16:creationId xmlns:a16="http://schemas.microsoft.com/office/drawing/2014/main" id="{B6B7771B-1110-F567-2F48-4C998E5D2D73}"/>
              </a:ext>
            </a:extLst>
          </p:cNvPr>
          <p:cNvSpPr/>
          <p:nvPr/>
        </p:nvSpPr>
        <p:spPr>
          <a:xfrm>
            <a:off x="5834743" y="2307771"/>
            <a:ext cx="3309257" cy="2884715"/>
          </a:xfrm>
          <a:prstGeom prst="can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3F3FA0-7210-B30E-52B7-A4E20A554BE3}"/>
              </a:ext>
            </a:extLst>
          </p:cNvPr>
          <p:cNvCxnSpPr/>
          <p:nvPr/>
        </p:nvCxnSpPr>
        <p:spPr>
          <a:xfrm flipV="1">
            <a:off x="7489371" y="2427513"/>
            <a:ext cx="1153886" cy="261257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C8B1EE2-0005-77DF-F505-EE245F5480CC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4000" dirty="0"/>
                  <a:t>The water tank was 70% full and is emptying at the rate of 200 litres per minute.</a:t>
                </a:r>
              </a:p>
              <a:p>
                <a:r>
                  <a:rPr lang="en-GB" sz="4000" dirty="0"/>
                  <a:t>How long until the tank is empty?</a:t>
                </a:r>
                <a:endParaRPr lang="en-GB" dirty="0"/>
              </a:p>
              <a:p>
                <a:r>
                  <a:rPr lang="en-GB" sz="2000" dirty="0">
                    <a:solidFill>
                      <a:schemeClr val="bg1">
                        <a:lumMod val="50000"/>
                      </a:schemeClr>
                    </a:solidFill>
                  </a:rPr>
                  <a:t>Give your answer to the nearest minute.</a:t>
                </a:r>
              </a:p>
              <a:p>
                <a:r>
                  <a:rPr lang="en-GB" sz="2000" i="1" dirty="0">
                    <a:solidFill>
                      <a:schemeClr val="bg1">
                        <a:lumMod val="50000"/>
                      </a:schemeClr>
                    </a:solidFill>
                  </a:rPr>
                  <a:t>You may use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1 </m:t>
                    </m:r>
                    <m:sSup>
                      <m:sSupPr>
                        <m:ctrlPr>
                          <a:rPr lang="en-GB" sz="20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20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=1000 </m:t>
                    </m:r>
                    <m:r>
                      <a:rPr lang="en-GB" sz="2000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𝑙𝑖𝑡𝑟𝑒𝑠</m:t>
                    </m:r>
                  </m:oMath>
                </a14:m>
                <a:r>
                  <a:rPr lang="en-GB" sz="2000" dirty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  <a:endParaRPr lang="en-GB" sz="2000" dirty="0"/>
              </a:p>
              <a:p>
                <a:endParaRPr kumimoji="0" lang="en-GB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C8B1EE2-0005-77DF-F505-EE245F5480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2242" t="-2938" r="-15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ed Rectangle 5">
            <a:hlinkClick r:id="" action="ppaction://noaction"/>
            <a:extLst>
              <a:ext uri="{FF2B5EF4-FFF2-40B4-BE49-F238E27FC236}">
                <a16:creationId xmlns:a16="http://schemas.microsoft.com/office/drawing/2014/main" id="{D4E569A2-16DA-3809-D701-7BFAFEAD8968}"/>
              </a:ext>
            </a:extLst>
          </p:cNvPr>
          <p:cNvSpPr/>
          <p:nvPr/>
        </p:nvSpPr>
        <p:spPr>
          <a:xfrm>
            <a:off x="1679537" y="4789715"/>
            <a:ext cx="6939038" cy="191337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6000" b="0" dirty="0">
                <a:solidFill>
                  <a:srgbClr val="FF0000"/>
                </a:solidFill>
                <a:ea typeface="Cambria Math" panose="02040503050406030204" pitchFamily="18" charset="0"/>
              </a:rPr>
              <a:t>550 minutes</a:t>
            </a:r>
            <a:endParaRPr lang="en-US" sz="6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9B54018D-51C3-7184-ABCC-9A15EC64F822}"/>
                  </a:ext>
                </a:extLst>
              </p:cNvPr>
              <p:cNvSpPr/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9B54018D-51C3-7184-ABCC-9A15EC64F8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673" y="2862942"/>
                <a:ext cx="1693628" cy="9903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76C363E-3647-9397-0690-3354BFA50AD9}"/>
              </a:ext>
            </a:extLst>
          </p:cNvPr>
          <p:cNvCxnSpPr/>
          <p:nvPr/>
        </p:nvCxnSpPr>
        <p:spPr>
          <a:xfrm>
            <a:off x="5671457" y="2623456"/>
            <a:ext cx="0" cy="225334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4948B2F-4FAC-780D-1D86-FDE6B874EDC9}"/>
                  </a:ext>
                </a:extLst>
              </p:cNvPr>
              <p:cNvSpPr txBox="1"/>
              <p:nvPr/>
            </p:nvSpPr>
            <p:spPr>
              <a:xfrm rot="20803123">
                <a:off x="7884677" y="2550270"/>
                <a:ext cx="6067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2.5 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4948B2F-4FAC-780D-1D86-FDE6B874ED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03123">
                <a:off x="7884677" y="2550270"/>
                <a:ext cx="606705" cy="276999"/>
              </a:xfrm>
              <a:prstGeom prst="rect">
                <a:avLst/>
              </a:prstGeom>
              <a:blipFill>
                <a:blip r:embed="rId4"/>
                <a:stretch>
                  <a:fillRect l="-6481" r="-4630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9249A48-D08D-A16C-F392-D25989557B91}"/>
                  </a:ext>
                </a:extLst>
              </p:cNvPr>
              <p:cNvSpPr txBox="1"/>
              <p:nvPr/>
            </p:nvSpPr>
            <p:spPr>
              <a:xfrm>
                <a:off x="5073988" y="3565462"/>
                <a:ext cx="56951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8 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9249A48-D08D-A16C-F392-D25989557B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3988" y="3565462"/>
                <a:ext cx="569515" cy="369332"/>
              </a:xfrm>
              <a:prstGeom prst="rect">
                <a:avLst/>
              </a:prstGeom>
              <a:blipFill>
                <a:blip r:embed="rId5"/>
                <a:stretch>
                  <a:fillRect l="-11702" r="-638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592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99C0925-07C5-49D5-8D8D-A13F46C1A23B}" vid="{69CAFDAA-1B26-431A-96C0-EBA370EF1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 Website Whiteboard Template</Template>
  <TotalTime>1142</TotalTime>
  <Words>739</Words>
  <Application>Microsoft Office PowerPoint</Application>
  <PresentationFormat>Widescreen</PresentationFormat>
  <Paragraphs>94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Arial</vt:lpstr>
      <vt:lpstr>Calibri</vt:lpstr>
      <vt:lpstr>Cambria Math</vt:lpstr>
      <vt:lpstr>1_Office Theme</vt:lpstr>
      <vt:lpstr>Volume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Potter</dc:creator>
  <cp:lastModifiedBy>Christopher Potter</cp:lastModifiedBy>
  <cp:revision>9</cp:revision>
  <dcterms:created xsi:type="dcterms:W3CDTF">2026-05-18T12:12:32Z</dcterms:created>
  <dcterms:modified xsi:type="dcterms:W3CDTF">2026-09-24T11:46:27Z</dcterms:modified>
</cp:coreProperties>
</file>