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262" r:id="rId2"/>
    <p:sldId id="278" r:id="rId3"/>
    <p:sldId id="279" r:id="rId4"/>
    <p:sldId id="280" r:id="rId5"/>
    <p:sldId id="281" r:id="rId6"/>
    <p:sldId id="287" r:id="rId7"/>
    <p:sldId id="288" r:id="rId8"/>
    <p:sldId id="289" r:id="rId9"/>
    <p:sldId id="282" r:id="rId10"/>
    <p:sldId id="290" r:id="rId11"/>
    <p:sldId id="283" r:id="rId12"/>
    <p:sldId id="286" r:id="rId13"/>
    <p:sldId id="284" r:id="rId14"/>
    <p:sldId id="294" r:id="rId15"/>
    <p:sldId id="295" r:id="rId16"/>
    <p:sldId id="296" r:id="rId17"/>
    <p:sldId id="297" r:id="rId18"/>
    <p:sldId id="285" r:id="rId19"/>
    <p:sldId id="291" r:id="rId20"/>
    <p:sldId id="292" r:id="rId21"/>
    <p:sldId id="29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 autoAdjust="0"/>
    <p:restoredTop sz="94660"/>
  </p:normalViewPr>
  <p:slideViewPr>
    <p:cSldViewPr snapToGrid="0">
      <p:cViewPr varScale="1">
        <p:scale>
          <a:sx n="58" d="100"/>
          <a:sy n="58" d="100"/>
        </p:scale>
        <p:origin x="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Potter" userId="24ad2ef8db5e8a45" providerId="LiveId" clId="{10AB9FE2-9012-46EF-B18A-C87D5526F6EE}"/>
    <pc:docChg chg="custSel addSld delSld modSld">
      <pc:chgData name="Christopher Potter" userId="24ad2ef8db5e8a45" providerId="LiveId" clId="{10AB9FE2-9012-46EF-B18A-C87D5526F6EE}" dt="2026-09-30T15:42:38.713" v="388" actId="6549"/>
      <pc:docMkLst>
        <pc:docMk/>
      </pc:docMkLst>
      <pc:sldChg chg="addSp delSp modSp add mod delAnim modAnim">
        <pc:chgData name="Christopher Potter" userId="24ad2ef8db5e8a45" providerId="LiveId" clId="{10AB9FE2-9012-46EF-B18A-C87D5526F6EE}" dt="2026-09-30T15:42:38.713" v="388" actId="6549"/>
        <pc:sldMkLst>
          <pc:docMk/>
          <pc:sldMk cId="2343215772" sldId="279"/>
        </pc:sldMkLst>
        <pc:graphicFrameChg chg="modGraphic">
          <ac:chgData name="Christopher Potter" userId="24ad2ef8db5e8a45" providerId="LiveId" clId="{10AB9FE2-9012-46EF-B18A-C87D5526F6EE}" dt="2026-09-30T15:42:38.713" v="388" actId="6549"/>
          <ac:graphicFrameMkLst>
            <pc:docMk/>
            <pc:sldMk cId="2343215772" sldId="279"/>
            <ac:graphicFrameMk id="4" creationId="{39DD5B65-D299-F405-CBFF-DA7F7DC45E7B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BC10F-1B43-465D-B6CD-24CF866728E0}" type="datetimeFigureOut">
              <a:rPr lang="en-GB" smtClean="0"/>
              <a:t>30/09/2026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E0754-FD39-49B7-AA14-74A52D78F70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7416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F280E-2BDC-74F7-7B58-6E71391704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C140207-8B11-A892-77BE-9F534504D5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 dirty="0"/>
              <a:t>14 May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4170D2-D74E-D83B-CBFB-93E474368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10131731" y="5687220"/>
            <a:ext cx="2060269" cy="972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3263C4-548B-467E-8646-9B49B60555EC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897953667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board">
    <p:bg>
      <p:bgPr>
        <a:solidFill>
          <a:srgbClr val="B4C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7;p15">
            <a:extLst>
              <a:ext uri="{FF2B5EF4-FFF2-40B4-BE49-F238E27FC236}">
                <a16:creationId xmlns:a16="http://schemas.microsoft.com/office/drawing/2014/main" id="{216A9CF2-A779-45A9-8C8E-8C0F9FB4290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7080" t="5525" b="4925"/>
          <a:stretch/>
        </p:blipFill>
        <p:spPr>
          <a:xfrm rot="-602986">
            <a:off x="10658419" y="210644"/>
            <a:ext cx="1248421" cy="70206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52;p13">
            <a:extLst>
              <a:ext uri="{FF2B5EF4-FFF2-40B4-BE49-F238E27FC236}">
                <a16:creationId xmlns:a16="http://schemas.microsoft.com/office/drawing/2014/main" id="{1491A7B0-ED52-4045-8D46-2525A57955E3}"/>
              </a:ext>
            </a:extLst>
          </p:cNvPr>
          <p:cNvSpPr/>
          <p:nvPr userDrawn="1"/>
        </p:nvSpPr>
        <p:spPr>
          <a:xfrm>
            <a:off x="390619" y="301840"/>
            <a:ext cx="9516863" cy="5805997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onnsiteX0" fmla="*/ 0 w 8945400"/>
                      <a:gd name="connsiteY0" fmla="*/ 0 h 5859262"/>
                      <a:gd name="connsiteX1" fmla="*/ 688108 w 8945400"/>
                      <a:gd name="connsiteY1" fmla="*/ 0 h 5859262"/>
                      <a:gd name="connsiteX2" fmla="*/ 1555123 w 8945400"/>
                      <a:gd name="connsiteY2" fmla="*/ 0 h 5859262"/>
                      <a:gd name="connsiteX3" fmla="*/ 2064323 w 8945400"/>
                      <a:gd name="connsiteY3" fmla="*/ 0 h 5859262"/>
                      <a:gd name="connsiteX4" fmla="*/ 2662977 w 8945400"/>
                      <a:gd name="connsiteY4" fmla="*/ 0 h 5859262"/>
                      <a:gd name="connsiteX5" fmla="*/ 3351084 w 8945400"/>
                      <a:gd name="connsiteY5" fmla="*/ 0 h 5859262"/>
                      <a:gd name="connsiteX6" fmla="*/ 4128646 w 8945400"/>
                      <a:gd name="connsiteY6" fmla="*/ 0 h 5859262"/>
                      <a:gd name="connsiteX7" fmla="*/ 4906208 w 8945400"/>
                      <a:gd name="connsiteY7" fmla="*/ 0 h 5859262"/>
                      <a:gd name="connsiteX8" fmla="*/ 5325954 w 8945400"/>
                      <a:gd name="connsiteY8" fmla="*/ 0 h 5859262"/>
                      <a:gd name="connsiteX9" fmla="*/ 5924607 w 8945400"/>
                      <a:gd name="connsiteY9" fmla="*/ 0 h 5859262"/>
                      <a:gd name="connsiteX10" fmla="*/ 6702169 w 8945400"/>
                      <a:gd name="connsiteY10" fmla="*/ 0 h 5859262"/>
                      <a:gd name="connsiteX11" fmla="*/ 7569185 w 8945400"/>
                      <a:gd name="connsiteY11" fmla="*/ 0 h 5859262"/>
                      <a:gd name="connsiteX12" fmla="*/ 8945400 w 8945400"/>
                      <a:gd name="connsiteY12" fmla="*/ 0 h 5859262"/>
                      <a:gd name="connsiteX13" fmla="*/ 8945400 w 8945400"/>
                      <a:gd name="connsiteY13" fmla="*/ 533844 h 5859262"/>
                      <a:gd name="connsiteX14" fmla="*/ 8945400 w 8945400"/>
                      <a:gd name="connsiteY14" fmla="*/ 1009095 h 5859262"/>
                      <a:gd name="connsiteX15" fmla="*/ 8945400 w 8945400"/>
                      <a:gd name="connsiteY15" fmla="*/ 1660124 h 5859262"/>
                      <a:gd name="connsiteX16" fmla="*/ 8945400 w 8945400"/>
                      <a:gd name="connsiteY16" fmla="*/ 2311153 h 5859262"/>
                      <a:gd name="connsiteX17" fmla="*/ 8945400 w 8945400"/>
                      <a:gd name="connsiteY17" fmla="*/ 3020775 h 5859262"/>
                      <a:gd name="connsiteX18" fmla="*/ 8945400 w 8945400"/>
                      <a:gd name="connsiteY18" fmla="*/ 3496026 h 5859262"/>
                      <a:gd name="connsiteX19" fmla="*/ 8945400 w 8945400"/>
                      <a:gd name="connsiteY19" fmla="*/ 4205648 h 5859262"/>
                      <a:gd name="connsiteX20" fmla="*/ 8945400 w 8945400"/>
                      <a:gd name="connsiteY20" fmla="*/ 4798085 h 5859262"/>
                      <a:gd name="connsiteX21" fmla="*/ 8945400 w 8945400"/>
                      <a:gd name="connsiteY21" fmla="*/ 5273336 h 5859262"/>
                      <a:gd name="connsiteX22" fmla="*/ 8945400 w 8945400"/>
                      <a:gd name="connsiteY22" fmla="*/ 5859262 h 5859262"/>
                      <a:gd name="connsiteX23" fmla="*/ 8525654 w 8945400"/>
                      <a:gd name="connsiteY23" fmla="*/ 5859262 h 5859262"/>
                      <a:gd name="connsiteX24" fmla="*/ 8105909 w 8945400"/>
                      <a:gd name="connsiteY24" fmla="*/ 5859262 h 5859262"/>
                      <a:gd name="connsiteX25" fmla="*/ 7686163 w 8945400"/>
                      <a:gd name="connsiteY25" fmla="*/ 5859262 h 5859262"/>
                      <a:gd name="connsiteX26" fmla="*/ 6819147 w 8945400"/>
                      <a:gd name="connsiteY26" fmla="*/ 5859262 h 5859262"/>
                      <a:gd name="connsiteX27" fmla="*/ 6309948 w 8945400"/>
                      <a:gd name="connsiteY27" fmla="*/ 5859262 h 5859262"/>
                      <a:gd name="connsiteX28" fmla="*/ 5800748 w 8945400"/>
                      <a:gd name="connsiteY28" fmla="*/ 5859262 h 5859262"/>
                      <a:gd name="connsiteX29" fmla="*/ 5112640 w 8945400"/>
                      <a:gd name="connsiteY29" fmla="*/ 5859262 h 5859262"/>
                      <a:gd name="connsiteX30" fmla="*/ 4603440 w 8945400"/>
                      <a:gd name="connsiteY30" fmla="*/ 5859262 h 5859262"/>
                      <a:gd name="connsiteX31" fmla="*/ 4094241 w 8945400"/>
                      <a:gd name="connsiteY31" fmla="*/ 5859262 h 5859262"/>
                      <a:gd name="connsiteX32" fmla="*/ 3227225 w 8945400"/>
                      <a:gd name="connsiteY32" fmla="*/ 5859262 h 5859262"/>
                      <a:gd name="connsiteX33" fmla="*/ 2539117 w 8945400"/>
                      <a:gd name="connsiteY33" fmla="*/ 5859262 h 5859262"/>
                      <a:gd name="connsiteX34" fmla="*/ 2119372 w 8945400"/>
                      <a:gd name="connsiteY34" fmla="*/ 5859262 h 5859262"/>
                      <a:gd name="connsiteX35" fmla="*/ 1610172 w 8945400"/>
                      <a:gd name="connsiteY35" fmla="*/ 5859262 h 5859262"/>
                      <a:gd name="connsiteX36" fmla="*/ 832610 w 8945400"/>
                      <a:gd name="connsiteY36" fmla="*/ 5859262 h 5859262"/>
                      <a:gd name="connsiteX37" fmla="*/ 0 w 8945400"/>
                      <a:gd name="connsiteY37" fmla="*/ 5859262 h 5859262"/>
                      <a:gd name="connsiteX38" fmla="*/ 0 w 8945400"/>
                      <a:gd name="connsiteY38" fmla="*/ 5149640 h 5859262"/>
                      <a:gd name="connsiteX39" fmla="*/ 0 w 8945400"/>
                      <a:gd name="connsiteY39" fmla="*/ 4498611 h 5859262"/>
                      <a:gd name="connsiteX40" fmla="*/ 0 w 8945400"/>
                      <a:gd name="connsiteY40" fmla="*/ 3730397 h 5859262"/>
                      <a:gd name="connsiteX41" fmla="*/ 0 w 8945400"/>
                      <a:gd name="connsiteY41" fmla="*/ 3020775 h 5859262"/>
                      <a:gd name="connsiteX42" fmla="*/ 0 w 8945400"/>
                      <a:gd name="connsiteY42" fmla="*/ 2369746 h 5859262"/>
                      <a:gd name="connsiteX43" fmla="*/ 0 w 8945400"/>
                      <a:gd name="connsiteY43" fmla="*/ 1718717 h 5859262"/>
                      <a:gd name="connsiteX44" fmla="*/ 0 w 8945400"/>
                      <a:gd name="connsiteY44" fmla="*/ 1067688 h 5859262"/>
                      <a:gd name="connsiteX45" fmla="*/ 0 w 8945400"/>
                      <a:gd name="connsiteY45" fmla="*/ 0 h 5859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8945400" h="5859262" fill="none" extrusionOk="0">
                        <a:moveTo>
                          <a:pt x="0" y="0"/>
                        </a:moveTo>
                        <a:cubicBezTo>
                          <a:pt x="172049" y="20274"/>
                          <a:pt x="448004" y="-28175"/>
                          <a:pt x="688108" y="0"/>
                        </a:cubicBezTo>
                        <a:cubicBezTo>
                          <a:pt x="928212" y="28175"/>
                          <a:pt x="1181053" y="8594"/>
                          <a:pt x="1555123" y="0"/>
                        </a:cubicBezTo>
                        <a:cubicBezTo>
                          <a:pt x="1929193" y="-8594"/>
                          <a:pt x="1833791" y="-14396"/>
                          <a:pt x="2064323" y="0"/>
                        </a:cubicBezTo>
                        <a:cubicBezTo>
                          <a:pt x="2294855" y="14396"/>
                          <a:pt x="2417514" y="-3782"/>
                          <a:pt x="2662977" y="0"/>
                        </a:cubicBezTo>
                        <a:cubicBezTo>
                          <a:pt x="2908440" y="3782"/>
                          <a:pt x="3160062" y="-25851"/>
                          <a:pt x="3351084" y="0"/>
                        </a:cubicBezTo>
                        <a:cubicBezTo>
                          <a:pt x="3542106" y="25851"/>
                          <a:pt x="3868743" y="6385"/>
                          <a:pt x="4128646" y="0"/>
                        </a:cubicBezTo>
                        <a:cubicBezTo>
                          <a:pt x="4388549" y="-6385"/>
                          <a:pt x="4697393" y="8461"/>
                          <a:pt x="4906208" y="0"/>
                        </a:cubicBezTo>
                        <a:cubicBezTo>
                          <a:pt x="5115023" y="-8461"/>
                          <a:pt x="5198395" y="-4640"/>
                          <a:pt x="5325954" y="0"/>
                        </a:cubicBezTo>
                        <a:cubicBezTo>
                          <a:pt x="5453513" y="4640"/>
                          <a:pt x="5734564" y="8905"/>
                          <a:pt x="5924607" y="0"/>
                        </a:cubicBezTo>
                        <a:cubicBezTo>
                          <a:pt x="6114650" y="-8905"/>
                          <a:pt x="6402801" y="-10328"/>
                          <a:pt x="6702169" y="0"/>
                        </a:cubicBezTo>
                        <a:cubicBezTo>
                          <a:pt x="7001537" y="10328"/>
                          <a:pt x="7289706" y="37855"/>
                          <a:pt x="7569185" y="0"/>
                        </a:cubicBezTo>
                        <a:cubicBezTo>
                          <a:pt x="7848664" y="-37855"/>
                          <a:pt x="8297145" y="17142"/>
                          <a:pt x="8945400" y="0"/>
                        </a:cubicBezTo>
                        <a:cubicBezTo>
                          <a:pt x="8969948" y="137285"/>
                          <a:pt x="8960948" y="311267"/>
                          <a:pt x="8945400" y="533844"/>
                        </a:cubicBezTo>
                        <a:cubicBezTo>
                          <a:pt x="8929852" y="756421"/>
                          <a:pt x="8953650" y="801871"/>
                          <a:pt x="8945400" y="1009095"/>
                        </a:cubicBezTo>
                        <a:cubicBezTo>
                          <a:pt x="8937150" y="1216319"/>
                          <a:pt x="8953483" y="1492771"/>
                          <a:pt x="8945400" y="1660124"/>
                        </a:cubicBezTo>
                        <a:cubicBezTo>
                          <a:pt x="8937317" y="1827477"/>
                          <a:pt x="8915328" y="2072252"/>
                          <a:pt x="8945400" y="2311153"/>
                        </a:cubicBezTo>
                        <a:cubicBezTo>
                          <a:pt x="8975472" y="2550054"/>
                          <a:pt x="8945812" y="2727645"/>
                          <a:pt x="8945400" y="3020775"/>
                        </a:cubicBezTo>
                        <a:cubicBezTo>
                          <a:pt x="8944988" y="3313905"/>
                          <a:pt x="8937716" y="3318334"/>
                          <a:pt x="8945400" y="3496026"/>
                        </a:cubicBezTo>
                        <a:cubicBezTo>
                          <a:pt x="8953084" y="3673718"/>
                          <a:pt x="8964860" y="3888505"/>
                          <a:pt x="8945400" y="4205648"/>
                        </a:cubicBezTo>
                        <a:cubicBezTo>
                          <a:pt x="8925940" y="4522791"/>
                          <a:pt x="8972526" y="4582960"/>
                          <a:pt x="8945400" y="4798085"/>
                        </a:cubicBezTo>
                        <a:cubicBezTo>
                          <a:pt x="8918274" y="5013210"/>
                          <a:pt x="8926340" y="5145783"/>
                          <a:pt x="8945400" y="5273336"/>
                        </a:cubicBezTo>
                        <a:cubicBezTo>
                          <a:pt x="8964460" y="5400889"/>
                          <a:pt x="8921286" y="5735345"/>
                          <a:pt x="8945400" y="5859262"/>
                        </a:cubicBezTo>
                        <a:cubicBezTo>
                          <a:pt x="8788380" y="5850986"/>
                          <a:pt x="8681040" y="5863702"/>
                          <a:pt x="8525654" y="5859262"/>
                        </a:cubicBezTo>
                        <a:cubicBezTo>
                          <a:pt x="8370268" y="5854822"/>
                          <a:pt x="8262761" y="5851015"/>
                          <a:pt x="8105909" y="5859262"/>
                        </a:cubicBezTo>
                        <a:cubicBezTo>
                          <a:pt x="7949057" y="5867509"/>
                          <a:pt x="7790636" y="5850478"/>
                          <a:pt x="7686163" y="5859262"/>
                        </a:cubicBezTo>
                        <a:cubicBezTo>
                          <a:pt x="7581690" y="5868046"/>
                          <a:pt x="7231048" y="5888140"/>
                          <a:pt x="6819147" y="5859262"/>
                        </a:cubicBezTo>
                        <a:cubicBezTo>
                          <a:pt x="6407246" y="5830384"/>
                          <a:pt x="6463726" y="5849865"/>
                          <a:pt x="6309948" y="5859262"/>
                        </a:cubicBezTo>
                        <a:cubicBezTo>
                          <a:pt x="6156170" y="5868659"/>
                          <a:pt x="5973596" y="5855295"/>
                          <a:pt x="5800748" y="5859262"/>
                        </a:cubicBezTo>
                        <a:cubicBezTo>
                          <a:pt x="5627900" y="5863229"/>
                          <a:pt x="5282219" y="5876008"/>
                          <a:pt x="5112640" y="5859262"/>
                        </a:cubicBezTo>
                        <a:cubicBezTo>
                          <a:pt x="4943061" y="5842516"/>
                          <a:pt x="4756388" y="5863467"/>
                          <a:pt x="4603440" y="5859262"/>
                        </a:cubicBezTo>
                        <a:cubicBezTo>
                          <a:pt x="4450492" y="5855057"/>
                          <a:pt x="4282352" y="5863596"/>
                          <a:pt x="4094241" y="5859262"/>
                        </a:cubicBezTo>
                        <a:cubicBezTo>
                          <a:pt x="3906130" y="5854928"/>
                          <a:pt x="3543557" y="5851292"/>
                          <a:pt x="3227225" y="5859262"/>
                        </a:cubicBezTo>
                        <a:cubicBezTo>
                          <a:pt x="2910893" y="5867232"/>
                          <a:pt x="2853764" y="5866120"/>
                          <a:pt x="2539117" y="5859262"/>
                        </a:cubicBezTo>
                        <a:cubicBezTo>
                          <a:pt x="2224470" y="5852404"/>
                          <a:pt x="2308221" y="5865441"/>
                          <a:pt x="2119372" y="5859262"/>
                        </a:cubicBezTo>
                        <a:cubicBezTo>
                          <a:pt x="1930523" y="5853083"/>
                          <a:pt x="1746201" y="5870932"/>
                          <a:pt x="1610172" y="5859262"/>
                        </a:cubicBezTo>
                        <a:cubicBezTo>
                          <a:pt x="1474143" y="5847592"/>
                          <a:pt x="988263" y="5868365"/>
                          <a:pt x="832610" y="5859262"/>
                        </a:cubicBezTo>
                        <a:cubicBezTo>
                          <a:pt x="676957" y="5850159"/>
                          <a:pt x="291485" y="5831568"/>
                          <a:pt x="0" y="5859262"/>
                        </a:cubicBezTo>
                        <a:cubicBezTo>
                          <a:pt x="11005" y="5651269"/>
                          <a:pt x="16653" y="5372149"/>
                          <a:pt x="0" y="5149640"/>
                        </a:cubicBezTo>
                        <a:cubicBezTo>
                          <a:pt x="-16653" y="4927131"/>
                          <a:pt x="24049" y="4751583"/>
                          <a:pt x="0" y="4498611"/>
                        </a:cubicBezTo>
                        <a:cubicBezTo>
                          <a:pt x="-24049" y="4245639"/>
                          <a:pt x="13289" y="3932977"/>
                          <a:pt x="0" y="3730397"/>
                        </a:cubicBezTo>
                        <a:cubicBezTo>
                          <a:pt x="-13289" y="3527817"/>
                          <a:pt x="-28189" y="3318087"/>
                          <a:pt x="0" y="3020775"/>
                        </a:cubicBezTo>
                        <a:cubicBezTo>
                          <a:pt x="28189" y="2723463"/>
                          <a:pt x="27409" y="2589255"/>
                          <a:pt x="0" y="2369746"/>
                        </a:cubicBezTo>
                        <a:cubicBezTo>
                          <a:pt x="-27409" y="2150237"/>
                          <a:pt x="-23050" y="1891304"/>
                          <a:pt x="0" y="1718717"/>
                        </a:cubicBezTo>
                        <a:cubicBezTo>
                          <a:pt x="23050" y="1546130"/>
                          <a:pt x="-4299" y="1218524"/>
                          <a:pt x="0" y="1067688"/>
                        </a:cubicBezTo>
                        <a:cubicBezTo>
                          <a:pt x="4299" y="916852"/>
                          <a:pt x="33087" y="406066"/>
                          <a:pt x="0" y="0"/>
                        </a:cubicBezTo>
                        <a:close/>
                      </a:path>
                      <a:path w="8945400" h="5859262" stroke="0" extrusionOk="0">
                        <a:moveTo>
                          <a:pt x="0" y="0"/>
                        </a:moveTo>
                        <a:cubicBezTo>
                          <a:pt x="362329" y="-17942"/>
                          <a:pt x="627657" y="-18155"/>
                          <a:pt x="867016" y="0"/>
                        </a:cubicBezTo>
                        <a:cubicBezTo>
                          <a:pt x="1106375" y="18155"/>
                          <a:pt x="1238413" y="33341"/>
                          <a:pt x="1555123" y="0"/>
                        </a:cubicBezTo>
                        <a:cubicBezTo>
                          <a:pt x="1871833" y="-33341"/>
                          <a:pt x="1960148" y="-3929"/>
                          <a:pt x="2064323" y="0"/>
                        </a:cubicBezTo>
                        <a:cubicBezTo>
                          <a:pt x="2168498" y="3929"/>
                          <a:pt x="2548967" y="30744"/>
                          <a:pt x="2752431" y="0"/>
                        </a:cubicBezTo>
                        <a:cubicBezTo>
                          <a:pt x="2955895" y="-30744"/>
                          <a:pt x="3431398" y="19076"/>
                          <a:pt x="3619446" y="0"/>
                        </a:cubicBezTo>
                        <a:cubicBezTo>
                          <a:pt x="3807494" y="-19076"/>
                          <a:pt x="3983937" y="-16347"/>
                          <a:pt x="4128646" y="0"/>
                        </a:cubicBezTo>
                        <a:cubicBezTo>
                          <a:pt x="4273355" y="16347"/>
                          <a:pt x="4449052" y="-8575"/>
                          <a:pt x="4548392" y="0"/>
                        </a:cubicBezTo>
                        <a:cubicBezTo>
                          <a:pt x="4647732" y="8575"/>
                          <a:pt x="5031259" y="-28679"/>
                          <a:pt x="5236500" y="0"/>
                        </a:cubicBezTo>
                        <a:cubicBezTo>
                          <a:pt x="5441741" y="28679"/>
                          <a:pt x="5763958" y="-33222"/>
                          <a:pt x="5924607" y="0"/>
                        </a:cubicBezTo>
                        <a:cubicBezTo>
                          <a:pt x="6085256" y="33222"/>
                          <a:pt x="6540542" y="-37308"/>
                          <a:pt x="6702169" y="0"/>
                        </a:cubicBezTo>
                        <a:cubicBezTo>
                          <a:pt x="6863796" y="37308"/>
                          <a:pt x="7052042" y="-11798"/>
                          <a:pt x="7300823" y="0"/>
                        </a:cubicBezTo>
                        <a:cubicBezTo>
                          <a:pt x="7549604" y="11798"/>
                          <a:pt x="7589867" y="11613"/>
                          <a:pt x="7720568" y="0"/>
                        </a:cubicBezTo>
                        <a:cubicBezTo>
                          <a:pt x="7851269" y="-11613"/>
                          <a:pt x="8053014" y="16870"/>
                          <a:pt x="8229768" y="0"/>
                        </a:cubicBezTo>
                        <a:cubicBezTo>
                          <a:pt x="8406522" y="-16870"/>
                          <a:pt x="8638569" y="25636"/>
                          <a:pt x="8945400" y="0"/>
                        </a:cubicBezTo>
                        <a:cubicBezTo>
                          <a:pt x="8957988" y="151007"/>
                          <a:pt x="8924116" y="318567"/>
                          <a:pt x="8945400" y="533844"/>
                        </a:cubicBezTo>
                        <a:cubicBezTo>
                          <a:pt x="8966684" y="749121"/>
                          <a:pt x="8971129" y="979625"/>
                          <a:pt x="8945400" y="1184873"/>
                        </a:cubicBezTo>
                        <a:cubicBezTo>
                          <a:pt x="8919671" y="1390121"/>
                          <a:pt x="8949334" y="1595061"/>
                          <a:pt x="8945400" y="1777309"/>
                        </a:cubicBezTo>
                        <a:cubicBezTo>
                          <a:pt x="8941466" y="1959557"/>
                          <a:pt x="8924951" y="2274128"/>
                          <a:pt x="8945400" y="2545524"/>
                        </a:cubicBezTo>
                        <a:cubicBezTo>
                          <a:pt x="8965849" y="2816921"/>
                          <a:pt x="8920034" y="2959734"/>
                          <a:pt x="8945400" y="3137960"/>
                        </a:cubicBezTo>
                        <a:cubicBezTo>
                          <a:pt x="8970766" y="3316186"/>
                          <a:pt x="8933909" y="3552921"/>
                          <a:pt x="8945400" y="3671804"/>
                        </a:cubicBezTo>
                        <a:cubicBezTo>
                          <a:pt x="8956891" y="3790687"/>
                          <a:pt x="8919375" y="3969947"/>
                          <a:pt x="8945400" y="4264241"/>
                        </a:cubicBezTo>
                        <a:cubicBezTo>
                          <a:pt x="8971425" y="4558535"/>
                          <a:pt x="8949718" y="4597343"/>
                          <a:pt x="8945400" y="4915270"/>
                        </a:cubicBezTo>
                        <a:cubicBezTo>
                          <a:pt x="8941082" y="5233197"/>
                          <a:pt x="8990697" y="5617841"/>
                          <a:pt x="8945400" y="5859262"/>
                        </a:cubicBezTo>
                        <a:cubicBezTo>
                          <a:pt x="8660908" y="5857959"/>
                          <a:pt x="8609418" y="5859925"/>
                          <a:pt x="8346746" y="5859262"/>
                        </a:cubicBezTo>
                        <a:cubicBezTo>
                          <a:pt x="8084074" y="5858599"/>
                          <a:pt x="7926854" y="5842642"/>
                          <a:pt x="7569185" y="5859262"/>
                        </a:cubicBezTo>
                        <a:cubicBezTo>
                          <a:pt x="7211516" y="5875882"/>
                          <a:pt x="7087101" y="5825137"/>
                          <a:pt x="6702169" y="5859262"/>
                        </a:cubicBezTo>
                        <a:cubicBezTo>
                          <a:pt x="6317237" y="5893387"/>
                          <a:pt x="6451052" y="5853805"/>
                          <a:pt x="6282423" y="5859262"/>
                        </a:cubicBezTo>
                        <a:cubicBezTo>
                          <a:pt x="6113794" y="5864719"/>
                          <a:pt x="5958138" y="5855059"/>
                          <a:pt x="5862678" y="5859262"/>
                        </a:cubicBezTo>
                        <a:cubicBezTo>
                          <a:pt x="5767218" y="5863465"/>
                          <a:pt x="5542557" y="5877022"/>
                          <a:pt x="5264024" y="5859262"/>
                        </a:cubicBezTo>
                        <a:cubicBezTo>
                          <a:pt x="4985491" y="5841502"/>
                          <a:pt x="4855133" y="5879042"/>
                          <a:pt x="4575916" y="5859262"/>
                        </a:cubicBezTo>
                        <a:cubicBezTo>
                          <a:pt x="4296699" y="5839482"/>
                          <a:pt x="4238896" y="5837395"/>
                          <a:pt x="3977262" y="5859262"/>
                        </a:cubicBezTo>
                        <a:cubicBezTo>
                          <a:pt x="3715628" y="5881129"/>
                          <a:pt x="3497530" y="5836677"/>
                          <a:pt x="3199701" y="5859262"/>
                        </a:cubicBezTo>
                        <a:cubicBezTo>
                          <a:pt x="2901872" y="5881847"/>
                          <a:pt x="2765749" y="5860755"/>
                          <a:pt x="2332685" y="5859262"/>
                        </a:cubicBezTo>
                        <a:cubicBezTo>
                          <a:pt x="1899621" y="5857769"/>
                          <a:pt x="1929300" y="5878181"/>
                          <a:pt x="1644577" y="5859262"/>
                        </a:cubicBezTo>
                        <a:cubicBezTo>
                          <a:pt x="1359854" y="5840343"/>
                          <a:pt x="1240900" y="5855855"/>
                          <a:pt x="1045924" y="5859262"/>
                        </a:cubicBezTo>
                        <a:cubicBezTo>
                          <a:pt x="850948" y="5862669"/>
                          <a:pt x="313811" y="5888138"/>
                          <a:pt x="0" y="5859262"/>
                        </a:cubicBezTo>
                        <a:cubicBezTo>
                          <a:pt x="14617" y="5512374"/>
                          <a:pt x="29390" y="5489749"/>
                          <a:pt x="0" y="5149640"/>
                        </a:cubicBezTo>
                        <a:cubicBezTo>
                          <a:pt x="-29390" y="4809531"/>
                          <a:pt x="5487" y="4557906"/>
                          <a:pt x="0" y="4381426"/>
                        </a:cubicBezTo>
                        <a:cubicBezTo>
                          <a:pt x="-5487" y="4204946"/>
                          <a:pt x="9011" y="4116162"/>
                          <a:pt x="0" y="3906175"/>
                        </a:cubicBezTo>
                        <a:cubicBezTo>
                          <a:pt x="-9011" y="3696188"/>
                          <a:pt x="-6179" y="3586903"/>
                          <a:pt x="0" y="3430923"/>
                        </a:cubicBezTo>
                        <a:cubicBezTo>
                          <a:pt x="6179" y="3274943"/>
                          <a:pt x="-18892" y="3093370"/>
                          <a:pt x="0" y="2955672"/>
                        </a:cubicBezTo>
                        <a:cubicBezTo>
                          <a:pt x="18892" y="2817974"/>
                          <a:pt x="15342" y="2447746"/>
                          <a:pt x="0" y="2246050"/>
                        </a:cubicBezTo>
                        <a:cubicBezTo>
                          <a:pt x="-15342" y="2044354"/>
                          <a:pt x="18430" y="1871031"/>
                          <a:pt x="0" y="1770799"/>
                        </a:cubicBezTo>
                        <a:cubicBezTo>
                          <a:pt x="-18430" y="1670567"/>
                          <a:pt x="-22062" y="1496014"/>
                          <a:pt x="0" y="1295548"/>
                        </a:cubicBezTo>
                        <a:cubicBezTo>
                          <a:pt x="22062" y="1095082"/>
                          <a:pt x="-16023" y="943101"/>
                          <a:pt x="0" y="820297"/>
                        </a:cubicBezTo>
                        <a:cubicBezTo>
                          <a:pt x="16023" y="697493"/>
                          <a:pt x="10595" y="27421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2000" b="1" u="sng" dirty="0">
              <a:latin typeface="+mn-lt"/>
              <a:ea typeface="Dotum" panose="020B0600000101010101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2F2CE6-359D-4454-B5D5-0AE17BB801D5}"/>
              </a:ext>
            </a:extLst>
          </p:cNvPr>
          <p:cNvSpPr txBox="1"/>
          <p:nvPr userDrawn="1"/>
        </p:nvSpPr>
        <p:spPr>
          <a:xfrm>
            <a:off x="9980022" y="1106394"/>
            <a:ext cx="2119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Write your answer </a:t>
            </a:r>
            <a:r>
              <a:rPr lang="en-GB" u="sng" dirty="0">
                <a:solidFill>
                  <a:schemeClr val="accent1">
                    <a:lumMod val="50000"/>
                  </a:schemeClr>
                </a:solidFill>
              </a:rPr>
              <a:t>clearly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Don’t lift your board until I ask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12CC39-D2AF-3130-D394-2A381CF3D6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57001F-C34A-1C06-8F25-C53282C098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7000"/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9846867" y="5542887"/>
            <a:ext cx="2345133" cy="11063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A5C4B6-945E-C65E-16BB-C1C1264641CB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232712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28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718E5-D4A8-2C96-C6A3-B94F3571C4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Density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F55F86-1E46-AF6A-8A37-13F890CC05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fld id="{0E83F60D-9917-48F4-8188-B680D3FE10F7}" type="datetime4">
              <a:rPr lang="en-GB" smtClean="0"/>
              <a:t>30 September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55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4BA07-2281-ACDD-EAD4-FA7EEE06B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48886D-384D-06BF-AD75-81A79316D5E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dirty="0" err="1"/>
              <a:t>Aluminium</a:t>
            </a:r>
            <a:r>
              <a:rPr lang="en-US" sz="3600" dirty="0"/>
              <a:t> has a density of </a:t>
            </a:r>
            <a:r>
              <a:rPr lang="en-US" sz="3600" b="1" dirty="0"/>
              <a:t>2.7 g/cm</a:t>
            </a:r>
            <a:r>
              <a:rPr lang="en-US" sz="3600" b="1" baseline="30000" dirty="0"/>
              <a:t>3</a:t>
            </a:r>
            <a:r>
              <a:rPr lang="en-US" sz="3600" dirty="0"/>
              <a:t>.</a:t>
            </a:r>
          </a:p>
          <a:p>
            <a:r>
              <a:rPr lang="en-GB" sz="3600" dirty="0"/>
              <a:t>Calculate the mass of a </a:t>
            </a:r>
            <a:r>
              <a:rPr lang="en-GB" sz="3600" b="1" dirty="0"/>
              <a:t>40 cm</a:t>
            </a:r>
            <a:r>
              <a:rPr lang="en-GB" sz="3600" b="1" baseline="30000" dirty="0"/>
              <a:t>3</a:t>
            </a:r>
            <a:r>
              <a:rPr lang="en-GB" sz="3600" b="1" dirty="0"/>
              <a:t> </a:t>
            </a:r>
            <a:r>
              <a:rPr lang="en-GB" sz="3600" dirty="0"/>
              <a:t>block.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5DD935F-2E2C-251B-BB90-E2B90B7A51E3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Aluminium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2.7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40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E375B8AD-AEAD-3326-1ABC-87BAFFC754B1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E375B8AD-AEAD-3326-1ABC-87BAFFC754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2EDF7A30-2FF8-0562-74BF-AF48D687A0E6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108 </m:t>
                      </m:r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2EDF7A30-2FF8-0562-74BF-AF48D687A0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4733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8EE34-1FB9-92DF-7AA5-60758DA25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DE0358-0A16-AFF6-D6D2-9F3C5F3905F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dirty="0"/>
              <a:t>Copper has a density of </a:t>
            </a:r>
            <a:r>
              <a:rPr lang="en-US" sz="3600" b="1" dirty="0"/>
              <a:t>8.9 g/cm</a:t>
            </a:r>
            <a:r>
              <a:rPr lang="en-US" sz="3600" b="1" baseline="30000" dirty="0"/>
              <a:t>3</a:t>
            </a:r>
            <a:r>
              <a:rPr lang="en-US" sz="3600" dirty="0"/>
              <a:t>.</a:t>
            </a:r>
          </a:p>
          <a:p>
            <a:r>
              <a:rPr lang="en-GB" sz="3600" dirty="0"/>
              <a:t>A small cube has volume </a:t>
            </a:r>
            <a:r>
              <a:rPr lang="en-GB" sz="3600" b="1" dirty="0"/>
              <a:t>12 cm</a:t>
            </a:r>
            <a:r>
              <a:rPr lang="en-GB" sz="3600" b="1" baseline="30000" dirty="0"/>
              <a:t>3</a:t>
            </a:r>
            <a:r>
              <a:rPr lang="en-GB" sz="3600" dirty="0"/>
              <a:t>, find the mass.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9DD5B65-D299-F405-CBFF-DA7F7DC45E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44915"/>
              </p:ext>
            </p:extLst>
          </p:nvPr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Copper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8.9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>
                          <a:solidFill>
                            <a:srgbClr val="00B0F0"/>
                          </a:solidFill>
                        </a:rPr>
                        <a:t>12 </a:t>
                      </a:r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80957338-9F61-F06D-51CF-BA3AF64D412E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80957338-9F61-F06D-51CF-BA3AF64D41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2B8A4AD9-9055-3116-D503-08C0A1D0422D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106.8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2B8A4AD9-9055-3116-D503-08C0A1D042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321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4BBB9-3420-0E30-5C94-A3C5EEADE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0D9ABF9-0605-F677-C154-2C7F4059C46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dirty="0"/>
              <a:t>Calculate the mass of </a:t>
            </a:r>
            <a:r>
              <a:rPr lang="en-US" sz="3600" b="1" dirty="0"/>
              <a:t>300 cm</a:t>
            </a:r>
            <a:r>
              <a:rPr lang="en-US" sz="3600" b="1" baseline="30000" dirty="0"/>
              <a:t>3</a:t>
            </a:r>
            <a:r>
              <a:rPr lang="en-US" sz="3600" dirty="0"/>
              <a:t> of cooking oil with density of </a:t>
            </a:r>
            <a:r>
              <a:rPr lang="en-US" sz="3600" b="1" dirty="0"/>
              <a:t>0.92 g/cm</a:t>
            </a:r>
            <a:r>
              <a:rPr lang="en-US" sz="3600" b="1" baseline="30000" dirty="0"/>
              <a:t>3</a:t>
            </a:r>
            <a:r>
              <a:rPr lang="en-US" sz="3600" dirty="0"/>
              <a:t>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F8CC80E-9258-0718-BAAA-01454FFF7D17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Cooking oil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0.92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300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B47E1E55-0B96-C85D-FF92-2D8F391CCC9B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B47E1E55-0B96-C85D-FF92-2D8F391CCC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A2FF2350-12E9-34F1-F2FB-2295283757C6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276 </m:t>
                      </m:r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A2FF2350-12E9-34F1-F2FB-2295283757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132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41E7B-BF70-5B5C-2C8F-232FEF54C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D1C8BF1-3561-181B-562D-97084255ED5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dirty="0"/>
              <a:t>A rod is made of iron with density of </a:t>
            </a:r>
            <a:r>
              <a:rPr lang="en-US" sz="3600" b="1" dirty="0"/>
              <a:t>7.9 g/cm</a:t>
            </a:r>
            <a:r>
              <a:rPr lang="en-US" sz="3600" b="1" baseline="30000" dirty="0"/>
              <a:t>3</a:t>
            </a:r>
            <a:r>
              <a:rPr lang="en-US" sz="3600" dirty="0"/>
              <a:t>.</a:t>
            </a:r>
          </a:p>
          <a:p>
            <a:r>
              <a:rPr lang="en-US" sz="3600" dirty="0"/>
              <a:t>Find the mass if it has volume </a:t>
            </a:r>
            <a:r>
              <a:rPr lang="en-US" sz="3600" b="1" dirty="0"/>
              <a:t>25 cm</a:t>
            </a:r>
            <a:r>
              <a:rPr lang="en-US" sz="3600" b="1" baseline="30000" dirty="0"/>
              <a:t>3</a:t>
            </a:r>
            <a:r>
              <a:rPr lang="en-US" sz="3600" dirty="0"/>
              <a:t>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C818712-35C5-8949-852D-87785EF1A303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Iron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7.9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25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7697ADB8-9813-5F84-2B88-D9B751EECD24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7697ADB8-9813-5F84-2B88-D9B751EECD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B79D8B98-CA5B-9E1B-776B-9B4153953883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197.5 </m:t>
                      </m:r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B79D8B98-CA5B-9E1B-776B-9B41539538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4785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EA552-67EF-CFA2-ED76-96A160D21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3006DC8-B4DF-231B-647C-596E019ED77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/>
              <a:t>184 g</a:t>
            </a:r>
            <a:r>
              <a:rPr lang="en-US" altLang="en-US" sz="3600" dirty="0"/>
              <a:t> of oil has a density of </a:t>
            </a:r>
            <a:r>
              <a:rPr lang="en-US" altLang="en-US" sz="3600" b="1" dirty="0"/>
              <a:t>0.92 g/cm³</a:t>
            </a:r>
            <a:r>
              <a:rPr lang="en-US" altLang="en-US" sz="3600" dirty="0"/>
              <a:t>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/>
              <a:t>Calculate the volume.</a:t>
            </a:r>
            <a:endParaRPr lang="en-US" altLang="en-US" sz="36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799F814-C327-ABE2-2DCD-B76AF5309B10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Oil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0.92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184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78E80032-6E2C-4D98-F820-F705475770D9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78E80032-6E2C-4D98-F820-F705475770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5">
                <a:extLst>
                  <a:ext uri="{FF2B5EF4-FFF2-40B4-BE49-F238E27FC236}">
                    <a16:creationId xmlns:a16="http://schemas.microsoft.com/office/drawing/2014/main" id="{C1E74DE2-2299-7DFF-0BC0-4BD020A62937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200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ounded Rectangle 5">
                <a:extLst>
                  <a:ext uri="{FF2B5EF4-FFF2-40B4-BE49-F238E27FC236}">
                    <a16:creationId xmlns:a16="http://schemas.microsoft.com/office/drawing/2014/main" id="{C1E74DE2-2299-7DFF-0BC0-4BD020A629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45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F43DA93-E077-ECD0-1A9C-DCC8F53A7D8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/>
              <a:t>A block of </a:t>
            </a:r>
            <a:r>
              <a:rPr lang="en-US" altLang="en-US" sz="3600" b="1" dirty="0" err="1"/>
              <a:t>aluminium</a:t>
            </a:r>
            <a:r>
              <a:rPr lang="en-US" altLang="en-US" sz="3600" dirty="0"/>
              <a:t> has a mass of </a:t>
            </a:r>
            <a:r>
              <a:rPr lang="en-US" altLang="en-US" sz="3600" b="1" dirty="0"/>
              <a:t>135 g</a:t>
            </a:r>
            <a:r>
              <a:rPr lang="en-US" altLang="en-US" sz="3600" dirty="0"/>
              <a:t> and a density of </a:t>
            </a:r>
            <a:r>
              <a:rPr lang="en-US" altLang="en-US" sz="3600" b="1" dirty="0"/>
              <a:t>2.7 g/cm³</a:t>
            </a:r>
            <a:r>
              <a:rPr lang="en-US" altLang="en-US" sz="3600" dirty="0"/>
              <a:t>.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/>
              <a:t>Find the volume.</a:t>
            </a:r>
            <a:endParaRPr lang="en-US" altLang="en-US" sz="36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38F6773-A557-11F3-7289-6787689C195B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Aluminium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2.7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135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70DF471D-B5B3-B326-E2E8-12C5C51383DF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70DF471D-B5B3-B326-E2E8-12C5C51383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94BC0F4C-0BF2-4CD7-5BC2-73B5D8922573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50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94BC0F4C-0BF2-4CD7-5BC2-73B5D89225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8964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116FA-B336-A1EF-06A0-F8E47BC92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E19B4D6-FB02-C693-657F-4442130F68F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/>
              <a:t>A block of </a:t>
            </a:r>
            <a:r>
              <a:rPr lang="en-US" altLang="en-US" sz="3600" b="1" dirty="0"/>
              <a:t>iron</a:t>
            </a:r>
            <a:r>
              <a:rPr lang="en-US" altLang="en-US" sz="3600" dirty="0"/>
              <a:t> has a mass of </a:t>
            </a:r>
            <a:r>
              <a:rPr lang="en-US" altLang="en-US" sz="3600" b="1" dirty="0"/>
              <a:t>316 g</a:t>
            </a:r>
            <a:r>
              <a:rPr lang="en-US" altLang="en-US" sz="3600" dirty="0"/>
              <a:t> and a density of </a:t>
            </a:r>
            <a:r>
              <a:rPr lang="en-US" altLang="en-US" sz="3600" b="1" dirty="0"/>
              <a:t>7.9 g/cm³</a:t>
            </a:r>
            <a:r>
              <a:rPr lang="en-US" altLang="en-US" sz="3600" dirty="0"/>
              <a:t>.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/>
              <a:t>Find the volume.</a:t>
            </a:r>
            <a:endParaRPr lang="en-US" altLang="en-US" sz="36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974F6E3-9CF1-FB19-C956-B4B2804065F1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Iron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7.9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316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3FA566D2-7A24-704C-B789-439534EDEAF3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3FA566D2-7A24-704C-B789-439534EDEA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5">
                <a:extLst>
                  <a:ext uri="{FF2B5EF4-FFF2-40B4-BE49-F238E27FC236}">
                    <a16:creationId xmlns:a16="http://schemas.microsoft.com/office/drawing/2014/main" id="{532EA039-9525-AE03-BE3F-5753F518F880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ounded Rectangle 5">
                <a:extLst>
                  <a:ext uri="{FF2B5EF4-FFF2-40B4-BE49-F238E27FC236}">
                    <a16:creationId xmlns:a16="http://schemas.microsoft.com/office/drawing/2014/main" id="{532EA039-9525-AE03-BE3F-5753F518F8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582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32AAD-6D38-EAAA-F84F-649462A88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3DC647C-A9E5-EE9D-7315-39A49AD3D8C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dirty="0"/>
              <a:t>The density of pine wood is </a:t>
            </a:r>
            <a:r>
              <a:rPr lang="en-US" sz="3600" b="1" dirty="0"/>
              <a:t>0.5 g/cm</a:t>
            </a:r>
            <a:r>
              <a:rPr lang="en-US" sz="3600" b="1" baseline="30000" dirty="0"/>
              <a:t>3</a:t>
            </a:r>
            <a:r>
              <a:rPr lang="en-US" sz="3600" dirty="0"/>
              <a:t>.</a:t>
            </a:r>
          </a:p>
          <a:p>
            <a:r>
              <a:rPr lang="en-US" sz="3600" dirty="0"/>
              <a:t>A block has volume </a:t>
            </a:r>
            <a:r>
              <a:rPr lang="en-US" sz="3600" b="1" dirty="0"/>
              <a:t>80 cm</a:t>
            </a:r>
            <a:r>
              <a:rPr lang="en-US" sz="3600" b="1" baseline="30000" dirty="0"/>
              <a:t>3</a:t>
            </a:r>
            <a:r>
              <a:rPr lang="en-US" sz="3600" dirty="0"/>
              <a:t>, find the mass.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39BAC34-04BA-F2FF-43DB-F0273C872584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Pine wood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0.5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80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FA450EF1-3985-880A-19AD-06AE8A2A8FE2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FA450EF1-3985-880A-19AD-06AE8A2A8F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5EE84201-997D-C6C8-218D-D4EE3639F91E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40 </m:t>
                      </m:r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5EE84201-997D-C6C8-218D-D4EE3639F9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697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DE67B-B126-B011-1A1D-AFA055003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1279BD2-C6CA-7DA5-F2B9-EDDF791FDB2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/>
              <a:t>Find the volume of a rock sample with mass </a:t>
            </a:r>
            <a:r>
              <a:rPr lang="en-US" altLang="en-US" sz="3600" b="1" dirty="0"/>
              <a:t>162 g</a:t>
            </a:r>
            <a:r>
              <a:rPr lang="en-US" altLang="en-US" sz="3600" dirty="0"/>
              <a:t> and a density of </a:t>
            </a:r>
            <a:r>
              <a:rPr lang="en-US" altLang="en-US" sz="3600" b="1" dirty="0"/>
              <a:t>2.7 g/cm³</a:t>
            </a:r>
            <a:r>
              <a:rPr lang="en-US" altLang="en-US" sz="3600" dirty="0"/>
              <a:t>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01EC59E-AECE-7616-DAF0-B9BB3648B2A5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Rock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2.7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162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F2155F71-18D5-6764-F67B-78C7B6C3DDC1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F2155F71-18D5-6764-F67B-78C7B6C3DD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ECE4CBA1-3770-FBE9-6BD7-64D608E7F41B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60 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ECE4CBA1-3770-FBE9-6BD7-64D608E7F4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176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4FED5-5741-09BC-4FDD-F2716E49B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96946B-E49A-295C-D9E5-EDEFAF62E9F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b="1" dirty="0"/>
              <a:t>55 cm</a:t>
            </a:r>
            <a:r>
              <a:rPr lang="en-US" sz="3600" b="1" baseline="30000" dirty="0"/>
              <a:t>3  </a:t>
            </a:r>
            <a:r>
              <a:rPr lang="en-US" sz="3600" dirty="0"/>
              <a:t>of granite rock has density </a:t>
            </a:r>
            <a:r>
              <a:rPr lang="en-US" sz="3600" b="1" dirty="0"/>
              <a:t>2.7 g/cm</a:t>
            </a:r>
            <a:r>
              <a:rPr lang="en-US" sz="3600" b="1" baseline="30000" dirty="0"/>
              <a:t>3</a:t>
            </a:r>
            <a:r>
              <a:rPr lang="en-US" sz="3600" dirty="0"/>
              <a:t>.</a:t>
            </a:r>
          </a:p>
          <a:p>
            <a:r>
              <a:rPr lang="en-US" sz="3600" dirty="0"/>
              <a:t>Find the mass.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AB8E28D-AEB1-13C7-D84C-315ABC49DF65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Granite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2.7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55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848C3026-CCE3-AAAD-3DF3-ED571200C19C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848C3026-CCE3-AAAD-3DF3-ED571200C1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D23FFEB8-5F82-67A4-722D-811CA5F293D3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148.5 </m:t>
                      </m:r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D23FFEB8-5F82-67A4-722D-811CA5F293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138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04532-ABA3-EBA0-B173-E1EAA3B4C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B701770-5D40-408E-3E10-884E9570B7E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/>
              <a:t>A piece of </a:t>
            </a:r>
            <a:r>
              <a:rPr lang="en-US" altLang="en-US" sz="3600" b="1" dirty="0"/>
              <a:t>copper</a:t>
            </a:r>
            <a:r>
              <a:rPr lang="en-US" altLang="en-US" sz="3600" dirty="0"/>
              <a:t> has a mass of </a:t>
            </a:r>
            <a:r>
              <a:rPr lang="en-US" altLang="en-US" sz="3600" b="1" dirty="0"/>
              <a:t>223 g</a:t>
            </a:r>
            <a:r>
              <a:rPr lang="en-US" altLang="en-US" sz="3600" dirty="0"/>
              <a:t> and a density of </a:t>
            </a:r>
            <a:r>
              <a:rPr lang="en-US" altLang="en-US" sz="3600" b="1" dirty="0"/>
              <a:t>8.9 g/cm³</a:t>
            </a:r>
            <a:r>
              <a:rPr lang="en-US" altLang="en-US" sz="3600" dirty="0"/>
              <a:t>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/>
              <a:t>Calculate the volume.</a:t>
            </a:r>
            <a:endParaRPr lang="en-US" altLang="en-US" sz="36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DEA0E56-1AD1-CFFE-F482-5945F30BCA91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Copper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8.9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223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F58AA115-A977-0DB3-7F55-C5C79BEE9A07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F58AA115-A977-0DB3-7F55-C5C79BEE9A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30DE661C-84AB-BFE0-205D-7CED9DBB484D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30DE661C-84AB-BFE0-205D-7CED9DBB48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186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73FC0-E7A8-1BCE-D2A4-7FDC9B630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106461-236D-581F-BA17-38E8A45BB78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/>
            <a:r>
              <a:rPr lang="en-US" sz="3600" b="1" dirty="0"/>
              <a:t>Plastic (PVC)</a:t>
            </a:r>
            <a:r>
              <a:rPr lang="en-US" sz="3600" dirty="0"/>
              <a:t> has a density of </a:t>
            </a:r>
            <a:r>
              <a:rPr lang="en-US" sz="3600" b="1" dirty="0"/>
              <a:t>1.4 g/cm³</a:t>
            </a:r>
            <a:r>
              <a:rPr lang="en-US" sz="3600" dirty="0"/>
              <a:t>.</a:t>
            </a:r>
          </a:p>
          <a:p>
            <a:pPr marL="0" indent="0"/>
            <a:r>
              <a:rPr lang="en-US" sz="3600" b="1" dirty="0"/>
              <a:t>Lead</a:t>
            </a:r>
            <a:r>
              <a:rPr lang="en-US" sz="3600" dirty="0"/>
              <a:t> has a density of </a:t>
            </a:r>
            <a:r>
              <a:rPr lang="en-US" sz="3600" b="1" dirty="0"/>
              <a:t>11.3 g/cm³</a:t>
            </a:r>
            <a:r>
              <a:rPr lang="en-US" sz="3600" dirty="0"/>
              <a:t>. </a:t>
            </a:r>
          </a:p>
          <a:p>
            <a:pPr marL="0" indent="0"/>
            <a:r>
              <a:rPr lang="en-US" sz="3600" dirty="0"/>
              <a:t>Which has greater mass, </a:t>
            </a:r>
            <a:r>
              <a:rPr lang="en-US" sz="3600" b="1" dirty="0"/>
              <a:t>30 cm³</a:t>
            </a:r>
            <a:r>
              <a:rPr lang="en-US" sz="3600" dirty="0"/>
              <a:t> of plastic or         </a:t>
            </a:r>
            <a:r>
              <a:rPr lang="en-US" sz="3600" b="1" dirty="0"/>
              <a:t>4 cm³</a:t>
            </a:r>
            <a:r>
              <a:rPr lang="en-US" sz="3600" dirty="0"/>
              <a:t> of lead.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8BB8957-0DAC-72EA-FFF0-4933C638482F}"/>
              </a:ext>
            </a:extLst>
          </p:cNvPr>
          <p:cNvGraphicFramePr>
            <a:graphicFrameLocks noGrp="1"/>
          </p:cNvGraphicFramePr>
          <p:nvPr/>
        </p:nvGraphicFramePr>
        <p:xfrm>
          <a:off x="533910" y="2468880"/>
          <a:ext cx="5115327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5109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1705109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1705109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Plastic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1.4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42 g </a:t>
                      </a:r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30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8FB78EE9-039C-FF72-72DA-6FBE9A0C5FBF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8FB78EE9-039C-FF72-72DA-6FBE9A0C5F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6EB5726-3B36-89CF-CD51-D968C8946B16}"/>
              </a:ext>
            </a:extLst>
          </p:cNvPr>
          <p:cNvGraphicFramePr>
            <a:graphicFrameLocks noGrp="1"/>
          </p:cNvGraphicFramePr>
          <p:nvPr/>
        </p:nvGraphicFramePr>
        <p:xfrm>
          <a:off x="533910" y="4634688"/>
          <a:ext cx="5115327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5109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1705109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1705109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3600" b="0" dirty="0">
                          <a:solidFill>
                            <a:schemeClr val="tx1"/>
                          </a:solidFill>
                        </a:rPr>
                        <a:t>Lead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b="0" dirty="0">
                          <a:solidFill>
                            <a:srgbClr val="00B0F0"/>
                          </a:solidFill>
                        </a:rPr>
                        <a:t>11.3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b="0" dirty="0">
                          <a:solidFill>
                            <a:srgbClr val="00B0F0"/>
                          </a:solidFill>
                        </a:rPr>
                        <a:t>1 cm</a:t>
                      </a:r>
                      <a:r>
                        <a:rPr lang="en-GB" sz="3600" b="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b="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45.2 g </a:t>
                      </a:r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4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1E91F843-ADFE-840E-FBFF-2FDBB6CB8BBC}"/>
              </a:ext>
            </a:extLst>
          </p:cNvPr>
          <p:cNvSpPr/>
          <p:nvPr/>
        </p:nvSpPr>
        <p:spPr>
          <a:xfrm>
            <a:off x="5574081" y="5314809"/>
            <a:ext cx="4239647" cy="138110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5400" b="0" dirty="0">
                <a:solidFill>
                  <a:srgbClr val="FF0000"/>
                </a:solidFill>
              </a:rPr>
              <a:t>Lead</a:t>
            </a:r>
            <a:endParaRPr lang="en-GB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92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609FA-5CC2-DFB4-82CA-8AA954093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AA0F57-56C9-F355-6720-22AF28550BB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/>
            <a:r>
              <a:rPr lang="en-GB" sz="3600" dirty="0"/>
              <a:t>Aluminium has a density of </a:t>
            </a:r>
            <a:r>
              <a:rPr lang="en-GB" sz="3600" b="1" dirty="0"/>
              <a:t>2.7 g/cm³</a:t>
            </a:r>
            <a:r>
              <a:rPr lang="en-GB" sz="3600" dirty="0"/>
              <a:t>.</a:t>
            </a:r>
          </a:p>
          <a:p>
            <a:pPr marL="0" indent="0"/>
            <a:r>
              <a:rPr lang="en-GB" sz="3600" dirty="0"/>
              <a:t>Copper has a density of </a:t>
            </a:r>
            <a:r>
              <a:rPr lang="en-GB" sz="3600" b="1" dirty="0"/>
              <a:t>8.9 g/cm³</a:t>
            </a:r>
            <a:r>
              <a:rPr lang="en-GB" sz="3600" dirty="0"/>
              <a:t>.</a:t>
            </a:r>
          </a:p>
          <a:p>
            <a:pPr marL="0" indent="0"/>
            <a:r>
              <a:rPr lang="en-GB" sz="3600" dirty="0"/>
              <a:t>Which has the greater mass: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b="1" dirty="0"/>
              <a:t>40 cm³ of aluminium</a:t>
            </a:r>
            <a:r>
              <a:rPr lang="en-GB" sz="3600" dirty="0"/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b="1" dirty="0"/>
              <a:t>12 cm³ of copper</a:t>
            </a:r>
            <a:r>
              <a:rPr lang="en-GB" sz="3600" dirty="0"/>
              <a:t>?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646900AF-8ED7-17A0-A92F-F887F2305A7A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646900AF-8ED7-17A0-A92F-F887F2305A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8D3DC7B8-44EC-400C-8847-99CFCA397E33}"/>
              </a:ext>
            </a:extLst>
          </p:cNvPr>
          <p:cNvSpPr/>
          <p:nvPr/>
        </p:nvSpPr>
        <p:spPr>
          <a:xfrm>
            <a:off x="5574081" y="5314809"/>
            <a:ext cx="4239647" cy="138110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5400" b="0" dirty="0">
                <a:solidFill>
                  <a:srgbClr val="FF0000"/>
                </a:solidFill>
              </a:rPr>
              <a:t>Aluminium</a:t>
            </a:r>
            <a:endParaRPr lang="en-GB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99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66C4D-58BD-9434-E8CE-EF688DBD5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3D8E455-A700-C94B-A599-4BDA85EF37D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/>
            <a:r>
              <a:rPr lang="en-GB" sz="3600" dirty="0"/>
              <a:t>Glass has a density of </a:t>
            </a:r>
            <a:r>
              <a:rPr lang="en-GB" sz="3600" b="1" dirty="0"/>
              <a:t>2.5 g/cm³</a:t>
            </a:r>
            <a:r>
              <a:rPr lang="en-GB" sz="3600" dirty="0"/>
              <a:t>.</a:t>
            </a:r>
          </a:p>
          <a:p>
            <a:pPr marL="0" indent="0"/>
            <a:r>
              <a:rPr lang="en-GB" sz="3600" dirty="0"/>
              <a:t>Steel has a density of </a:t>
            </a:r>
            <a:r>
              <a:rPr lang="en-GB" sz="3600" b="1" dirty="0"/>
              <a:t>7.8 g/cm³</a:t>
            </a:r>
            <a:r>
              <a:rPr lang="en-GB" sz="3600" dirty="0"/>
              <a:t>. </a:t>
            </a:r>
          </a:p>
          <a:p>
            <a:pPr marL="0" indent="0"/>
            <a:r>
              <a:rPr lang="en-GB" sz="3600" dirty="0"/>
              <a:t>Which has the greater mass: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b="1" dirty="0"/>
              <a:t>50 cm³ of glass</a:t>
            </a:r>
            <a:r>
              <a:rPr lang="en-GB" sz="3600" dirty="0"/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b="1" dirty="0"/>
              <a:t>15 cm³ of steel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955E6584-4B2B-B21F-EEC3-AEFDD0A41AD7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955E6584-4B2B-B21F-EEC3-AEFDD0A41A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4290DDAD-C4C4-3E5B-6215-3FD89AB530D9}"/>
              </a:ext>
            </a:extLst>
          </p:cNvPr>
          <p:cNvSpPr/>
          <p:nvPr/>
        </p:nvSpPr>
        <p:spPr>
          <a:xfrm>
            <a:off x="5574081" y="5314809"/>
            <a:ext cx="4239647" cy="138110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5400" b="0" dirty="0">
                <a:solidFill>
                  <a:srgbClr val="FF0000"/>
                </a:solidFill>
              </a:rPr>
              <a:t>Glass</a:t>
            </a:r>
            <a:endParaRPr lang="en-GB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946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B6417-A7F4-9CD6-8DAE-4986DBEB8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4FDF5E-E15E-A8D7-A22C-C45E395A6B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3600" dirty="0"/>
              <a:t>Order the three material samples from greatest to smallest mass:</a:t>
            </a:r>
          </a:p>
          <a:p>
            <a:r>
              <a:rPr lang="en-GB" sz="3600" dirty="0"/>
              <a:t>Aluminium — 2.7 g/cm³, volume 60 cm³</a:t>
            </a:r>
          </a:p>
          <a:p>
            <a:r>
              <a:rPr lang="en-GB" sz="3600" dirty="0"/>
              <a:t>Brass — 8.5 g/cm³, volume 25 cm³</a:t>
            </a:r>
          </a:p>
          <a:p>
            <a:r>
              <a:rPr lang="en-GB" sz="3600" dirty="0"/>
              <a:t>Oak wood — 0.75 g/cm³, volume 200 cm³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985CC568-4F0B-691E-39D8-81DA44CFEAA8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985CC568-4F0B-691E-39D8-81DA44CFEA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B412A271-9519-C50B-8CA0-03BA8EAA813E}"/>
              </a:ext>
            </a:extLst>
          </p:cNvPr>
          <p:cNvSpPr/>
          <p:nvPr/>
        </p:nvSpPr>
        <p:spPr>
          <a:xfrm>
            <a:off x="527942" y="5314809"/>
            <a:ext cx="9242228" cy="138110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5400" b="0" dirty="0">
                <a:solidFill>
                  <a:srgbClr val="FF0000"/>
                </a:solidFill>
              </a:rPr>
              <a:t>Brass, Aluminium, Oak</a:t>
            </a:r>
            <a:endParaRPr lang="en-GB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3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49171-7051-B057-06DA-411E41524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E96A65-2BDE-3191-1F4C-4DE9BFC8EC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3600" dirty="0"/>
              <a:t>Order the three material samples from greatest to smallest volume: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latin typeface="Arial" panose="020B0604020202020204" pitchFamily="34" charset="0"/>
              </a:rPr>
              <a:t>Copper — mass 356 g, density 8.9 g/cm³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latin typeface="Arial" panose="020B0604020202020204" pitchFamily="34" charset="0"/>
              </a:rPr>
              <a:t>Ice — mass 55.2 g, density 0.92 g/cm³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latin typeface="Arial" panose="020B0604020202020204" pitchFamily="34" charset="0"/>
              </a:rPr>
              <a:t>Glass — mass 250 g, density 2.5 g/cm³</a:t>
            </a:r>
          </a:p>
          <a:p>
            <a:endParaRPr lang="en-GB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CF89D395-4B5A-04D4-2BDB-C61B5FC909E9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CF89D395-4B5A-04D4-2BDB-C61B5FC909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136ED9D0-4ABE-869D-BF03-958712428085}"/>
              </a:ext>
            </a:extLst>
          </p:cNvPr>
          <p:cNvSpPr/>
          <p:nvPr/>
        </p:nvSpPr>
        <p:spPr>
          <a:xfrm>
            <a:off x="527942" y="5314809"/>
            <a:ext cx="9242228" cy="138110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5400" b="0" dirty="0">
                <a:solidFill>
                  <a:srgbClr val="FF0000"/>
                </a:solidFill>
              </a:rPr>
              <a:t>Glass, Ice, Copper</a:t>
            </a:r>
            <a:endParaRPr lang="en-GB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712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9B460-C649-E5E0-1E78-676A1EA7D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9E3BFAA-2AA5-D058-A94C-B6F7F31522D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/>
            <a:r>
              <a:rPr lang="en-US" sz="3600" b="1" dirty="0"/>
              <a:t>Air</a:t>
            </a:r>
            <a:r>
              <a:rPr lang="en-US" sz="3600" dirty="0"/>
              <a:t> has a density of </a:t>
            </a:r>
            <a:r>
              <a:rPr lang="en-US" sz="3600" b="1" dirty="0"/>
              <a:t>1.3 kg/m³</a:t>
            </a:r>
            <a:r>
              <a:rPr lang="en-US" sz="3600" dirty="0"/>
              <a:t>. </a:t>
            </a:r>
          </a:p>
          <a:p>
            <a:pPr marL="0" indent="0"/>
            <a:r>
              <a:rPr lang="en-US" sz="3600" dirty="0"/>
              <a:t>A balloon contains </a:t>
            </a:r>
            <a:r>
              <a:rPr lang="en-US" sz="3600" b="1" dirty="0"/>
              <a:t>0.04 m³</a:t>
            </a:r>
            <a:r>
              <a:rPr lang="en-US" sz="3600" dirty="0"/>
              <a:t> of air.</a:t>
            </a:r>
          </a:p>
          <a:p>
            <a:pPr marL="0" indent="0"/>
            <a:r>
              <a:rPr lang="en-US" sz="3600" b="1" dirty="0"/>
              <a:t>Calculate the mass (in grams).</a:t>
            </a:r>
            <a:endParaRPr lang="en-US" sz="36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1A721E-653C-87C1-F863-80A5D8BE5D21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Air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1.3 kg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0.04 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73C76BDE-0552-4889-B76F-F3E811F8F998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73C76BDE-0552-4889-B76F-F3E811F8F9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2AAE3A13-D88C-A5CD-C2CC-22157080BE83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52 </m:t>
                      </m:r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2AAE3A13-D88C-A5CD-C2CC-22157080BE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0371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F10CC-0837-8C6F-76DF-EA922B4D8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A04CBC-EDDD-1F83-6C3D-02693692B14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/>
              <a:t>A tank contains </a:t>
            </a:r>
            <a:r>
              <a:rPr lang="en-US" altLang="en-US" sz="3600" b="1" dirty="0"/>
              <a:t>52 kg</a:t>
            </a:r>
            <a:r>
              <a:rPr lang="en-US" altLang="en-US" sz="3600" dirty="0"/>
              <a:t> of </a:t>
            </a:r>
            <a:r>
              <a:rPr lang="en-US" altLang="en-US" sz="3600" b="1" dirty="0"/>
              <a:t>air</a:t>
            </a:r>
            <a:r>
              <a:rPr lang="en-US" altLang="en-US" sz="3600" dirty="0"/>
              <a:t> (density 1.3 kg/m³). </a:t>
            </a:r>
            <a:r>
              <a:rPr lang="en-US" altLang="en-US" sz="3600" b="1" dirty="0"/>
              <a:t>Calculate the volume.</a:t>
            </a:r>
            <a:endParaRPr lang="en-US" altLang="en-US" sz="36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471D69A-C1BE-CA3D-4460-C9E1107BFB6D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Air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1.3 kg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52 kg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29720CCF-DC88-A4B9-7C06-FCE237A4687B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29720CCF-DC88-A4B9-7C06-FCE237A468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70455E00-8C16-AB30-9F7B-C54290DE313D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70455E00-8C16-AB30-9F7B-C54290DE31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1155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DD890-95A8-D659-D198-34BAFC38B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ADA72AC-90D5-213C-5073-5C99824A07D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dirty="0"/>
              <a:t>True or false: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3600" i="1" dirty="0"/>
              <a:t>If density is in g/cm³ and volume is in cm³, the mass will be in grams.</a:t>
            </a:r>
            <a:endParaRPr lang="en-US" altLang="en-US" sz="3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DC01E3ED-33B9-C050-761A-829332DD264A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DC01E3ED-33B9-C050-761A-829332DD26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D770F6CE-B9D0-D98C-DE95-3C6A98238D7C}"/>
              </a:ext>
            </a:extLst>
          </p:cNvPr>
          <p:cNvSpPr/>
          <p:nvPr/>
        </p:nvSpPr>
        <p:spPr>
          <a:xfrm>
            <a:off x="5574081" y="5314809"/>
            <a:ext cx="4239647" cy="138110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5400" b="0" dirty="0">
                <a:solidFill>
                  <a:srgbClr val="FF0000"/>
                </a:solidFill>
              </a:rPr>
              <a:t>True</a:t>
            </a:r>
            <a:endParaRPr lang="en-GB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84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965CC-6DE0-695A-7611-8931EB9E7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4139BD-EB1B-3EC2-37CB-8582342F109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3600" dirty="0"/>
              <a:t>A pupil  has two objects and says: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3600" i="1" dirty="0"/>
              <a:t>“the one with the larger volume must have the larger mass.”</a:t>
            </a:r>
            <a:r>
              <a:rPr lang="en-GB" sz="3600" dirty="0"/>
              <a:t>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GB" sz="3600" dirty="0"/>
              <a:t>Are they correct?</a:t>
            </a:r>
            <a:endParaRPr lang="en-US" altLang="en-US" sz="3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B4C597B3-6BF4-6D29-91FB-FBD9985CF6DC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B4C597B3-6BF4-6D29-91FB-FBD9985CF6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1D3CD75D-CD60-CC35-C6AF-C2FA89397668}"/>
              </a:ext>
            </a:extLst>
          </p:cNvPr>
          <p:cNvSpPr/>
          <p:nvPr/>
        </p:nvSpPr>
        <p:spPr>
          <a:xfrm>
            <a:off x="5574081" y="5314809"/>
            <a:ext cx="4239647" cy="138110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5400" b="0" dirty="0">
                <a:solidFill>
                  <a:srgbClr val="FF0000"/>
                </a:solidFill>
              </a:rPr>
              <a:t>Maybe</a:t>
            </a:r>
            <a:endParaRPr lang="en-GB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880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99C0925-07C5-49D5-8D8D-A13F46C1A23B}" vid="{69CAFDAA-1B26-431A-96C0-EBA370EF12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 Website Whiteboard Template</Template>
  <TotalTime>1443</TotalTime>
  <Words>852</Words>
  <Application>Microsoft Office PowerPoint</Application>
  <PresentationFormat>Widescreen</PresentationFormat>
  <Paragraphs>189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Arial</vt:lpstr>
      <vt:lpstr>Calibri</vt:lpstr>
      <vt:lpstr>Cambria Math</vt:lpstr>
      <vt:lpstr>1_Office Theme</vt:lpstr>
      <vt:lpstr>Density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Potter</dc:creator>
  <cp:lastModifiedBy>Christopher Potter</cp:lastModifiedBy>
  <cp:revision>4</cp:revision>
  <dcterms:created xsi:type="dcterms:W3CDTF">2026-05-21T08:58:29Z</dcterms:created>
  <dcterms:modified xsi:type="dcterms:W3CDTF">2026-09-30T15:42:42Z</dcterms:modified>
</cp:coreProperties>
</file>