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63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undo custSel addSld delSld modSld">
      <pc:chgData name="Christopher Potter" userId="24ad2ef8db5e8a45" providerId="LiveId" clId="{10AB9FE2-9012-46EF-B18A-C87D5526F6EE}" dt="2026-09-30T18:57:50.047" v="484" actId="113"/>
      <pc:docMkLst>
        <pc:docMk/>
      </pc:docMkLst>
      <pc:sldChg chg="addSp delSp modSp add mod delAnim modAnim">
        <pc:chgData name="Christopher Potter" userId="24ad2ef8db5e8a45" providerId="LiveId" clId="{10AB9FE2-9012-46EF-B18A-C87D5526F6EE}" dt="2026-09-30T18:51:45.397" v="339" actId="113"/>
        <pc:sldMkLst>
          <pc:docMk/>
          <pc:sldMk cId="1971858414" sldId="263"/>
        </pc:sldMkLst>
        <pc:spChg chg="mod">
          <ac:chgData name="Christopher Potter" userId="24ad2ef8db5e8a45" providerId="LiveId" clId="{10AB9FE2-9012-46EF-B18A-C87D5526F6EE}" dt="2026-09-30T18:51:45.397" v="339" actId="113"/>
          <ac:spMkLst>
            <pc:docMk/>
            <pc:sldMk cId="1971858414" sldId="263"/>
            <ac:spMk id="2" creationId="{DF43DA93-E077-ECD0-1A9C-DCC8F53A7D83}"/>
          </ac:spMkLst>
        </pc:spChg>
      </pc:sldChg>
      <pc:sldChg chg="addSp delSp modSp add mod delAnim modAnim">
        <pc:chgData name="Christopher Potter" userId="24ad2ef8db5e8a45" providerId="LiveId" clId="{10AB9FE2-9012-46EF-B18A-C87D5526F6EE}" dt="2026-09-30T18:52:09.647" v="348" actId="6549"/>
        <pc:sldMkLst>
          <pc:docMk/>
          <pc:sldMk cId="3332391056" sldId="265"/>
        </pc:sldMkLst>
        <pc:spChg chg="mod">
          <ac:chgData name="Christopher Potter" userId="24ad2ef8db5e8a45" providerId="LiveId" clId="{10AB9FE2-9012-46EF-B18A-C87D5526F6EE}" dt="2026-09-30T18:52:09.647" v="348" actId="6549"/>
          <ac:spMkLst>
            <pc:docMk/>
            <pc:sldMk cId="3332391056" sldId="265"/>
            <ac:spMk id="2" creationId="{098BCA70-62D9-1276-3E36-1C9195D40CAE}"/>
          </ac:spMkLst>
        </pc:spChg>
      </pc:sldChg>
      <pc:sldChg chg="addSp delSp modSp add mod delAnim modAnim">
        <pc:chgData name="Christopher Potter" userId="24ad2ef8db5e8a45" providerId="LiveId" clId="{10AB9FE2-9012-46EF-B18A-C87D5526F6EE}" dt="2026-09-30T18:52:17.155" v="350" actId="113"/>
        <pc:sldMkLst>
          <pc:docMk/>
          <pc:sldMk cId="3353507379" sldId="266"/>
        </pc:sldMkLst>
        <pc:spChg chg="mod">
          <ac:chgData name="Christopher Potter" userId="24ad2ef8db5e8a45" providerId="LiveId" clId="{10AB9FE2-9012-46EF-B18A-C87D5526F6EE}" dt="2026-09-30T18:52:17.155" v="350" actId="113"/>
          <ac:spMkLst>
            <pc:docMk/>
            <pc:sldMk cId="3353507379" sldId="266"/>
            <ac:spMk id="2" creationId="{1125A4E5-002E-CB3D-FFCB-39C3E722DC6B}"/>
          </ac:spMkLst>
        </pc:spChg>
      </pc:sldChg>
      <pc:sldChg chg="addSp delSp modSp add mod delAnim modAnim">
        <pc:chgData name="Christopher Potter" userId="24ad2ef8db5e8a45" providerId="LiveId" clId="{10AB9FE2-9012-46EF-B18A-C87D5526F6EE}" dt="2026-09-30T18:53:28.368" v="389"/>
        <pc:sldMkLst>
          <pc:docMk/>
          <pc:sldMk cId="3810637113" sldId="267"/>
        </pc:sldMkLst>
        <pc:spChg chg="mod">
          <ac:chgData name="Christopher Potter" userId="24ad2ef8db5e8a45" providerId="LiveId" clId="{10AB9FE2-9012-46EF-B18A-C87D5526F6EE}" dt="2026-09-30T18:53:11.857" v="387" actId="20577"/>
          <ac:spMkLst>
            <pc:docMk/>
            <pc:sldMk cId="3810637113" sldId="267"/>
            <ac:spMk id="2" creationId="{47551347-4DBC-D6EB-B851-E314A5E709F3}"/>
          </ac:spMkLst>
        </pc:spChg>
        <pc:graphicFrameChg chg="mod modGraphic">
          <ac:chgData name="Christopher Potter" userId="24ad2ef8db5e8a45" providerId="LiveId" clId="{10AB9FE2-9012-46EF-B18A-C87D5526F6EE}" dt="2026-09-30T18:53:28.368" v="389"/>
          <ac:graphicFrameMkLst>
            <pc:docMk/>
            <pc:sldMk cId="3810637113" sldId="267"/>
            <ac:graphicFrameMk id="4" creationId="{2E0A646C-0D06-818C-56B9-DA7A670F0CDF}"/>
          </ac:graphicFrameMkLst>
        </pc:graphicFrameChg>
      </pc:sldChg>
      <pc:sldChg chg="addSp delSp modSp add mod delAnim modAnim">
        <pc:chgData name="Christopher Potter" userId="24ad2ef8db5e8a45" providerId="LiveId" clId="{10AB9FE2-9012-46EF-B18A-C87D5526F6EE}" dt="2026-09-30T18:53:40.368" v="391" actId="113"/>
        <pc:sldMkLst>
          <pc:docMk/>
          <pc:sldMk cId="3231815490" sldId="268"/>
        </pc:sldMkLst>
        <pc:spChg chg="mod">
          <ac:chgData name="Christopher Potter" userId="24ad2ef8db5e8a45" providerId="LiveId" clId="{10AB9FE2-9012-46EF-B18A-C87D5526F6EE}" dt="2026-09-30T18:53:40.368" v="391" actId="113"/>
          <ac:spMkLst>
            <pc:docMk/>
            <pc:sldMk cId="3231815490" sldId="268"/>
            <ac:spMk id="2" creationId="{5D0C1D45-B3F7-2996-5289-5735FB18E308}"/>
          </ac:spMkLst>
        </pc:spChg>
      </pc:sldChg>
      <pc:sldChg chg="addSp delSp modSp add mod delAnim modAnim">
        <pc:chgData name="Christopher Potter" userId="24ad2ef8db5e8a45" providerId="LiveId" clId="{10AB9FE2-9012-46EF-B18A-C87D5526F6EE}" dt="2026-09-30T18:54:10.597" v="399" actId="20577"/>
        <pc:sldMkLst>
          <pc:docMk/>
          <pc:sldMk cId="2493089372" sldId="269"/>
        </pc:sldMkLst>
        <pc:spChg chg="mod">
          <ac:chgData name="Christopher Potter" userId="24ad2ef8db5e8a45" providerId="LiveId" clId="{10AB9FE2-9012-46EF-B18A-C87D5526F6EE}" dt="2026-09-30T18:54:10.597" v="399" actId="20577"/>
          <ac:spMkLst>
            <pc:docMk/>
            <pc:sldMk cId="2493089372" sldId="269"/>
            <ac:spMk id="2" creationId="{D93DAA1C-698A-D95A-D42F-F4110140D903}"/>
          </ac:spMkLst>
        </pc:spChg>
      </pc:sldChg>
      <pc:sldChg chg="addSp delSp modSp add mod delAnim modAnim">
        <pc:chgData name="Christopher Potter" userId="24ad2ef8db5e8a45" providerId="LiveId" clId="{10AB9FE2-9012-46EF-B18A-C87D5526F6EE}" dt="2026-09-30T18:54:16.154" v="401" actId="113"/>
        <pc:sldMkLst>
          <pc:docMk/>
          <pc:sldMk cId="3128204905" sldId="270"/>
        </pc:sldMkLst>
        <pc:spChg chg="mod">
          <ac:chgData name="Christopher Potter" userId="24ad2ef8db5e8a45" providerId="LiveId" clId="{10AB9FE2-9012-46EF-B18A-C87D5526F6EE}" dt="2026-09-30T18:54:16.154" v="401" actId="113"/>
          <ac:spMkLst>
            <pc:docMk/>
            <pc:sldMk cId="3128204905" sldId="270"/>
            <ac:spMk id="2" creationId="{B1A2FED7-778C-D1E3-A17E-3128F5351F61}"/>
          </ac:spMkLst>
        </pc:spChg>
      </pc:sldChg>
      <pc:sldChg chg="addSp delSp modSp add mod delAnim modAnim">
        <pc:chgData name="Christopher Potter" userId="24ad2ef8db5e8a45" providerId="LiveId" clId="{10AB9FE2-9012-46EF-B18A-C87D5526F6EE}" dt="2026-09-30T18:54:21.376" v="403" actId="113"/>
        <pc:sldMkLst>
          <pc:docMk/>
          <pc:sldMk cId="4063549757" sldId="271"/>
        </pc:sldMkLst>
        <pc:spChg chg="mod">
          <ac:chgData name="Christopher Potter" userId="24ad2ef8db5e8a45" providerId="LiveId" clId="{10AB9FE2-9012-46EF-B18A-C87D5526F6EE}" dt="2026-09-30T18:54:21.376" v="403" actId="113"/>
          <ac:spMkLst>
            <pc:docMk/>
            <pc:sldMk cId="4063549757" sldId="271"/>
            <ac:spMk id="2" creationId="{F94E645A-06B6-C561-8940-F1A734E7C4B8}"/>
          </ac:spMkLst>
        </pc:spChg>
      </pc:sldChg>
      <pc:sldChg chg="addSp delSp modSp add mod delAnim modAnim">
        <pc:chgData name="Christopher Potter" userId="24ad2ef8db5e8a45" providerId="LiveId" clId="{10AB9FE2-9012-46EF-B18A-C87D5526F6EE}" dt="2026-09-30T18:56:55.658" v="470" actId="20577"/>
        <pc:sldMkLst>
          <pc:docMk/>
          <pc:sldMk cId="116638303" sldId="272"/>
        </pc:sldMkLst>
        <pc:spChg chg="mod">
          <ac:chgData name="Christopher Potter" userId="24ad2ef8db5e8a45" providerId="LiveId" clId="{10AB9FE2-9012-46EF-B18A-C87D5526F6EE}" dt="2026-09-30T18:56:55.658" v="470" actId="20577"/>
          <ac:spMkLst>
            <pc:docMk/>
            <pc:sldMk cId="116638303" sldId="272"/>
            <ac:spMk id="2" creationId="{976FF499-F74D-44C7-6DBF-AA762FBEDE38}"/>
          </ac:spMkLst>
        </pc:spChg>
        <pc:spChg chg="add mod">
          <ac:chgData name="Christopher Potter" userId="24ad2ef8db5e8a45" providerId="LiveId" clId="{10AB9FE2-9012-46EF-B18A-C87D5526F6EE}" dt="2026-09-30T18:56:47.194" v="467" actId="1076"/>
          <ac:spMkLst>
            <pc:docMk/>
            <pc:sldMk cId="116638303" sldId="272"/>
            <ac:spMk id="6" creationId="{6FC85C6F-B534-2153-5E6B-0698BC7B4ADD}"/>
          </ac:spMkLst>
        </pc:spChg>
        <pc:spChg chg="add del">
          <ac:chgData name="Christopher Potter" userId="24ad2ef8db5e8a45" providerId="LiveId" clId="{10AB9FE2-9012-46EF-B18A-C87D5526F6EE}" dt="2026-09-30T18:56:50.567" v="468" actId="478"/>
          <ac:spMkLst>
            <pc:docMk/>
            <pc:sldMk cId="116638303" sldId="272"/>
            <ac:spMk id="8" creationId="{3CA0E53A-EAE5-A60E-C355-8C1BA76CD6F1}"/>
          </ac:spMkLst>
        </pc:spChg>
      </pc:sldChg>
      <pc:sldChg chg="addSp delSp modSp add mod delAnim modAnim">
        <pc:chgData name="Christopher Potter" userId="24ad2ef8db5e8a45" providerId="LiveId" clId="{10AB9FE2-9012-46EF-B18A-C87D5526F6EE}" dt="2026-09-30T18:57:04.137" v="472" actId="113"/>
        <pc:sldMkLst>
          <pc:docMk/>
          <pc:sldMk cId="4155674777" sldId="273"/>
        </pc:sldMkLst>
        <pc:spChg chg="mod">
          <ac:chgData name="Christopher Potter" userId="24ad2ef8db5e8a45" providerId="LiveId" clId="{10AB9FE2-9012-46EF-B18A-C87D5526F6EE}" dt="2026-09-30T18:57:04.137" v="472" actId="113"/>
          <ac:spMkLst>
            <pc:docMk/>
            <pc:sldMk cId="4155674777" sldId="273"/>
            <ac:spMk id="2" creationId="{823F62DA-2DA8-B12C-6BF9-D47F4A83E914}"/>
          </ac:spMkLst>
        </pc:spChg>
      </pc:sldChg>
      <pc:sldChg chg="addSp delSp modSp add mod delAnim modAnim">
        <pc:chgData name="Christopher Potter" userId="24ad2ef8db5e8a45" providerId="LiveId" clId="{10AB9FE2-9012-46EF-B18A-C87D5526F6EE}" dt="2026-09-30T18:57:08.853" v="474" actId="113"/>
        <pc:sldMkLst>
          <pc:docMk/>
          <pc:sldMk cId="2573342021" sldId="274"/>
        </pc:sldMkLst>
        <pc:spChg chg="mod">
          <ac:chgData name="Christopher Potter" userId="24ad2ef8db5e8a45" providerId="LiveId" clId="{10AB9FE2-9012-46EF-B18A-C87D5526F6EE}" dt="2026-09-30T18:57:08.853" v="474" actId="113"/>
          <ac:spMkLst>
            <pc:docMk/>
            <pc:sldMk cId="2573342021" sldId="274"/>
            <ac:spMk id="2" creationId="{1B54BFA6-9105-E523-8242-5D860CA2C2FB}"/>
          </ac:spMkLst>
        </pc:spChg>
      </pc:sldChg>
      <pc:sldChg chg="addSp delSp modSp add mod delAnim modAnim">
        <pc:chgData name="Christopher Potter" userId="24ad2ef8db5e8a45" providerId="LiveId" clId="{10AB9FE2-9012-46EF-B18A-C87D5526F6EE}" dt="2026-09-30T18:57:13.788" v="476" actId="113"/>
        <pc:sldMkLst>
          <pc:docMk/>
          <pc:sldMk cId="1929313337" sldId="275"/>
        </pc:sldMkLst>
        <pc:spChg chg="mod">
          <ac:chgData name="Christopher Potter" userId="24ad2ef8db5e8a45" providerId="LiveId" clId="{10AB9FE2-9012-46EF-B18A-C87D5526F6EE}" dt="2026-09-30T18:57:13.788" v="476" actId="113"/>
          <ac:spMkLst>
            <pc:docMk/>
            <pc:sldMk cId="1929313337" sldId="275"/>
            <ac:spMk id="2" creationId="{4FF2139A-5D9B-8919-B892-31D2601B48E9}"/>
          </ac:spMkLst>
        </pc:spChg>
      </pc:sldChg>
      <pc:sldChg chg="addSp delSp modSp add mod delAnim modAnim">
        <pc:chgData name="Christopher Potter" userId="24ad2ef8db5e8a45" providerId="LiveId" clId="{10AB9FE2-9012-46EF-B18A-C87D5526F6EE}" dt="2026-09-30T18:57:20.015" v="478" actId="113"/>
        <pc:sldMkLst>
          <pc:docMk/>
          <pc:sldMk cId="387046396" sldId="276"/>
        </pc:sldMkLst>
        <pc:spChg chg="mod">
          <ac:chgData name="Christopher Potter" userId="24ad2ef8db5e8a45" providerId="LiveId" clId="{10AB9FE2-9012-46EF-B18A-C87D5526F6EE}" dt="2026-09-30T18:57:20.015" v="478" actId="113"/>
          <ac:spMkLst>
            <pc:docMk/>
            <pc:sldMk cId="387046396" sldId="276"/>
            <ac:spMk id="2" creationId="{F82E7311-502D-884F-43DF-F65E1AD7E360}"/>
          </ac:spMkLst>
        </pc:spChg>
      </pc:sldChg>
      <pc:sldChg chg="addSp delSp modSp add mod delAnim modAnim">
        <pc:chgData name="Christopher Potter" userId="24ad2ef8db5e8a45" providerId="LiveId" clId="{10AB9FE2-9012-46EF-B18A-C87D5526F6EE}" dt="2026-09-30T18:57:25.033" v="480" actId="113"/>
        <pc:sldMkLst>
          <pc:docMk/>
          <pc:sldMk cId="3698855449" sldId="277"/>
        </pc:sldMkLst>
        <pc:spChg chg="mod">
          <ac:chgData name="Christopher Potter" userId="24ad2ef8db5e8a45" providerId="LiveId" clId="{10AB9FE2-9012-46EF-B18A-C87D5526F6EE}" dt="2026-09-30T18:57:25.033" v="480" actId="113"/>
          <ac:spMkLst>
            <pc:docMk/>
            <pc:sldMk cId="3698855449" sldId="277"/>
            <ac:spMk id="2" creationId="{C1215574-A376-CA1D-AE8D-8D38345589EF}"/>
          </ac:spMkLst>
        </pc:spChg>
      </pc:sldChg>
      <pc:sldChg chg="addSp delSp modSp add mod delAnim modAnim">
        <pc:chgData name="Christopher Potter" userId="24ad2ef8db5e8a45" providerId="LiveId" clId="{10AB9FE2-9012-46EF-B18A-C87D5526F6EE}" dt="2026-09-30T18:57:39.638" v="482" actId="113"/>
        <pc:sldMkLst>
          <pc:docMk/>
          <pc:sldMk cId="854116697" sldId="278"/>
        </pc:sldMkLst>
        <pc:spChg chg="mod">
          <ac:chgData name="Christopher Potter" userId="24ad2ef8db5e8a45" providerId="LiveId" clId="{10AB9FE2-9012-46EF-B18A-C87D5526F6EE}" dt="2026-09-30T18:57:39.638" v="482" actId="113"/>
          <ac:spMkLst>
            <pc:docMk/>
            <pc:sldMk cId="854116697" sldId="278"/>
            <ac:spMk id="2" creationId="{6701F96C-7362-DF51-4B43-58F614DC0482}"/>
          </ac:spMkLst>
        </pc:spChg>
      </pc:sldChg>
      <pc:sldChg chg="addSp delSp modSp add mod addAnim delAnim modAnim">
        <pc:chgData name="Christopher Potter" userId="24ad2ef8db5e8a45" providerId="LiveId" clId="{10AB9FE2-9012-46EF-B18A-C87D5526F6EE}" dt="2026-09-30T18:57:50.047" v="484" actId="113"/>
        <pc:sldMkLst>
          <pc:docMk/>
          <pc:sldMk cId="3454733507" sldId="279"/>
        </pc:sldMkLst>
        <pc:spChg chg="mod">
          <ac:chgData name="Christopher Potter" userId="24ad2ef8db5e8a45" providerId="LiveId" clId="{10AB9FE2-9012-46EF-B18A-C87D5526F6EE}" dt="2026-09-30T18:57:50.047" v="484" actId="113"/>
          <ac:spMkLst>
            <pc:docMk/>
            <pc:sldMk cId="3454733507" sldId="279"/>
            <ac:spMk id="2" creationId="{1A48886D-384D-06BF-AD75-81A79316D5E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30/09/2026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170D2-D74E-D83B-CBFB-93E474368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263C4-548B-467E-8646-9B49B60555EC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7001F-C34A-1C06-8F25-C53282C098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5C4B6-945E-C65E-16BB-C1C1264641C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Density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30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43DA93-E077-ECD0-1A9C-DCC8F53A7D8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small block of plastic has a mass of 36 g and a volume of 30 cm³.</a:t>
            </a:r>
          </a:p>
          <a:p>
            <a:r>
              <a:rPr lang="en-US" sz="3200" dirty="0"/>
              <a:t>Find its density.</a:t>
            </a:r>
            <a:endParaRPr lang="en-GB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38F6773-A557-11F3-7289-6787689C195B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Plastic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36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30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1.2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295C8CF3-1CA0-12E9-C8A8-F7927B8D6DA2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1.2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295C8CF3-1CA0-12E9-C8A8-F7927B8D6D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185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AB15E-1D8C-AC72-9BF1-6D81FE5B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8BCA70-62D9-1276-3E36-1C9195D40CA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95 g pebble has a volume of 40 cm³.</a:t>
            </a:r>
          </a:p>
          <a:p>
            <a:r>
              <a:rPr lang="en-US" sz="3200" dirty="0"/>
              <a:t>Calculate its density (to 2 </a:t>
            </a:r>
            <a:r>
              <a:rPr lang="en-US" sz="3200" dirty="0" err="1"/>
              <a:t>dp</a:t>
            </a:r>
            <a:r>
              <a:rPr lang="en-US" sz="3200" dirty="0"/>
              <a:t>).</a:t>
            </a:r>
            <a:endParaRPr lang="en-GB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45D3565-0432-A7B5-B5DE-AD6A201AC973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Pebble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95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40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2.38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164D7084-F730-26E5-3EEE-04EAD794EE6C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2.38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164D7084-F730-26E5-3EEE-04EAD794EE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239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7D808-264E-126E-C962-A9792DCAA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5A4E5-002E-CB3D-FFCB-39C3E722DC6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piece of wood has a volume of 120 cm³ and a mass of 72 g.</a:t>
            </a:r>
          </a:p>
          <a:p>
            <a:r>
              <a:rPr lang="en-US" sz="3600" dirty="0"/>
              <a:t>Work out the density.</a:t>
            </a:r>
            <a:endParaRPr lang="en-GB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F2CEA6-AEC9-BBCB-D7AD-DA14C0F50108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Wood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72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120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0.6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0013E042-4A02-A708-CE23-72723401DC34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0.6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0013E042-4A02-A708-CE23-72723401DC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350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C4EC6-DD11-0F2F-074C-0C77E92F8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551347-4DBC-D6EB-B851-E314A5E709F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metal bolt has: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mass – 150 g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volume – 20 cm³ </a:t>
            </a:r>
          </a:p>
          <a:p>
            <a:r>
              <a:rPr lang="en-US" sz="3600" dirty="0"/>
              <a:t>Find the density.</a:t>
            </a:r>
            <a:endParaRPr lang="en-GB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E0A646C-0D06-818C-56B9-DA7A670F0C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962756"/>
              </p:ext>
            </p:extLst>
          </p:nvPr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150 g 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20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7.5 g :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B7863B24-3549-0D7D-4A15-25573327FD7D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7.5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B7863B24-3549-0D7D-4A15-25573327FD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063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F7279-F9A8-7965-7984-AEEACE94E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0C1D45-B3F7-2996-5289-5735FB18E30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sample of clay has a mass of 210 g and a volume of 100 cm³. </a:t>
            </a:r>
          </a:p>
          <a:p>
            <a:r>
              <a:rPr lang="en-US" sz="3600" dirty="0"/>
              <a:t>Calculate the density.</a:t>
            </a:r>
            <a:endParaRPr lang="en-GB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992144F-F01C-7AC9-80DE-5ECE26322CAC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Clay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210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100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2.1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4A51B7D0-AED9-EF48-79A8-FAA3628C4AF2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2.1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4A51B7D0-AED9-EF48-79A8-FAA3628C4A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181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6DCD9-5C9F-476C-C0B4-1C6D8BAAF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3DAA1C-698A-D95A-D42F-F4110140D90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60 cm³ cube of wax has a mass of 48 g.</a:t>
            </a:r>
          </a:p>
          <a:p>
            <a:r>
              <a:rPr lang="en-US" sz="3600" dirty="0"/>
              <a:t>Work out the density.</a:t>
            </a:r>
            <a:endParaRPr lang="en-GB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B2A3A30-BA9F-D89D-AD2F-4AC414612E36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Wax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48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60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0.8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A96A4607-5A93-07C8-8471-5749F1E437A7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0.8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A96A4607-5A93-07C8-8471-5749F1E437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308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28457-CC47-AACD-BE07-21C39C097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1A2FED7-778C-D1E3-A17E-3128F5351F6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wooden crate has a mass of 12 kg and a volume of 0.02 m³.</a:t>
            </a:r>
          </a:p>
          <a:p>
            <a:r>
              <a:rPr lang="en-US" sz="3600" dirty="0"/>
              <a:t>Find the density.</a:t>
            </a:r>
            <a:endParaRPr lang="en-GB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8F38922-126C-288D-FF27-461078E8BC37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Crate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12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0.02 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600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F366F9F4-6EA3-E288-04B9-3755A72C6DE1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600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F366F9F4-6EA3-E288-04B9-3755A72C6D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820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F103A-643D-D035-8952-7E8FCB3A1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4E645A-06B6-C561-8940-F1A734E7C4B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block of concrete has a mass of 48 kg and a volume of 0.025 m³.</a:t>
            </a:r>
          </a:p>
          <a:p>
            <a:r>
              <a:rPr lang="en-US" sz="3600" dirty="0"/>
              <a:t>Calculate the density.</a:t>
            </a:r>
            <a:endParaRPr lang="en-GB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05B8BD2-06B3-7C19-65B0-5B64E318584B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Concrete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48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0.025 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1920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2EDA4DB0-E0E5-4B52-8326-3F0820CAB25E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1920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2EDA4DB0-E0E5-4B52-8326-3F0820CAB2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354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714BF-00A4-D1E2-6448-0370B248E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6FF499-F74D-44C7-6DBF-AA762FBEDE3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900-litre tank of oil has a mass of 720 kg.</a:t>
            </a:r>
          </a:p>
          <a:p>
            <a:r>
              <a:rPr lang="en-US" sz="3600" dirty="0"/>
              <a:t>Work out the density.</a:t>
            </a:r>
            <a:endParaRPr lang="en-GB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FF95933-CE13-8261-4B3C-540218B91D4B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Oil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720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0.9 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800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7CB1D1A1-7AB9-6850-AFB5-B047C8DD5DBF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800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7CB1D1A1-7AB9-6850-AFB5-B047C8DD5D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6FC85C6F-B534-2153-5E6B-0698BC7B4ADD}"/>
                  </a:ext>
                </a:extLst>
              </p:cNvPr>
              <p:cNvSpPr/>
              <p:nvPr/>
            </p:nvSpPr>
            <p:spPr>
              <a:xfrm>
                <a:off x="10091280" y="2862942"/>
                <a:ext cx="1840414" cy="990600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b="1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𝟏𝟎𝟎𝟎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𝒍𝒊𝒕𝒓𝒆𝒔</m:t>
                      </m:r>
                    </m:oMath>
                  </m:oMathPara>
                </a14:m>
                <a:endParaRPr lang="en-GB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6FC85C6F-B534-2153-5E6B-0698BC7B4A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1280" y="2862942"/>
                <a:ext cx="1840414" cy="990600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63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E19E0-AB8D-203B-BC62-D07AF02B6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23F62DA-2DA8-B12C-6BF9-D47F4A83E91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0.12 m³ block of foam has a mass of 18 kg.</a:t>
            </a:r>
          </a:p>
          <a:p>
            <a:r>
              <a:rPr lang="en-US" sz="3600" dirty="0"/>
              <a:t>Work out the density.</a:t>
            </a:r>
            <a:endParaRPr lang="en-GB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46F05D2-2340-E1F4-261D-D01BB31C0965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Foam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18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0.12 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150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E937635C-CE92-7381-A771-6F919182F71E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150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ounded Rectangle 5">
                <a:extLst>
                  <a:ext uri="{FF2B5EF4-FFF2-40B4-BE49-F238E27FC236}">
                    <a16:creationId xmlns:a16="http://schemas.microsoft.com/office/drawing/2014/main" id="{E937635C-CE92-7381-A771-6F919182F7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567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425E9-CC2B-D036-CEB1-36B3F7A04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54BFA6-9105-E523-8242-5D860CA2C2F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metal rod has a mass of 0.45 kg and a volume of 300 cm³.</a:t>
            </a:r>
          </a:p>
          <a:p>
            <a:r>
              <a:rPr lang="en-US" sz="3600" dirty="0"/>
              <a:t>Find the density in g/cm³.</a:t>
            </a:r>
            <a:endParaRPr lang="en-GB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909115D-EB50-34AC-800B-0AF3B448AAC6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Rod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450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300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1.5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07193A6A-5325-2ECA-BDFA-B41CBB6F2A4A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07193A6A-5325-2ECA-BDFA-B41CBB6F2A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1A16AB50-74A9-DF09-6F9F-09F41229CA52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1A16AB50-74A9-DF09-6F9F-09F41229CA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3342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2F4F2-88BE-CD56-1711-98D0D24DA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FF2139A-5D9B-8919-B892-31D2601B48E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block of wood has a mass of 250 g and a volume of 0.0004 m³.</a:t>
            </a:r>
          </a:p>
          <a:p>
            <a:r>
              <a:rPr lang="en-US" sz="3600" dirty="0"/>
              <a:t>Find the density in kg/m³.</a:t>
            </a:r>
            <a:endParaRPr lang="en-GB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35A7949-7DF7-E874-D347-FEC343BA3547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Wood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0.25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0.0004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625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CA4F4D45-19C3-2972-8DD9-6F2C2F257C5F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CA4F4D45-19C3-2972-8DD9-6F2C2F257C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2932BB51-BBD0-8F72-21AC-13BD9DEAAEE9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625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2932BB51-BBD0-8F72-21AC-13BD9DEAAE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931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E95C7-99F9-4AA8-DB82-D2EA22186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2E7311-502D-884F-43DF-F65E1AD7E36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sample of soil has a mass of 1.2 kg and a volume of 900 cm³.</a:t>
            </a:r>
          </a:p>
          <a:p>
            <a:r>
              <a:rPr lang="en-US" sz="3600" dirty="0"/>
              <a:t>Calculate the density in g/cm³ (to 2 </a:t>
            </a:r>
            <a:r>
              <a:rPr lang="en-US" sz="3600" dirty="0" err="1"/>
              <a:t>dp</a:t>
            </a:r>
            <a:r>
              <a:rPr lang="en-US" sz="3600" dirty="0"/>
              <a:t>).</a:t>
            </a:r>
            <a:endParaRPr lang="en-GB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D0F7809-2775-59A2-E4A8-823C649C2A6B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Soil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1200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900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1.33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0B2E553E-FFAB-6396-7BEB-FF3DAB046185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0B2E553E-FFAB-6396-7BEB-FF3DAB0461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C7812659-D62B-1C9F-6489-2D3B4464DA9B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1.33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C7812659-D62B-1C9F-6489-2D3B4464DA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04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323E1-4E90-D9FB-B589-C85C032AF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215574-A376-CA1D-AE8D-8D38345589E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container of liquid has a mass of 0.95 kg and a volume of 0.001 m³.</a:t>
            </a:r>
          </a:p>
          <a:p>
            <a:r>
              <a:rPr lang="en-US" sz="3600" dirty="0"/>
              <a:t>Find the density in kg/m³.</a:t>
            </a:r>
            <a:endParaRPr lang="en-GB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F2EBB25-2E61-DC40-AE52-429D4FF32763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Liquid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0.95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0.001 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950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4FA529F3-AAD0-CED3-A230-C9CD820245FD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4FA529F3-AAD0-CED3-A230-C9CD820245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0A244C9A-543A-3703-5A7E-90BABAB33F5E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950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0A244C9A-543A-3703-5A7E-90BABAB33F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885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97292-6BF1-0914-ACA2-237C0FC8D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01F96C-7362-DF51-4B43-58F614DC048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stone has a mass of 320 g and a volume of 0.00012 m³.</a:t>
            </a:r>
          </a:p>
          <a:p>
            <a:r>
              <a:rPr lang="en-US" sz="3600" dirty="0"/>
              <a:t>Calculate the density in kg/m³.</a:t>
            </a:r>
            <a:endParaRPr lang="en-GB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6412E11-A909-1638-B860-3B4C45597354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Stone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0.32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0.00012 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2667 kg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836BA80B-E4C4-7F79-2B4F-8BC0F81A785D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836BA80B-E4C4-7F79-2B4F-8BC0F81A78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397A4EC6-91B7-FE9D-BC10-0AEB179D36AF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2667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397A4EC6-91B7-FE9D-BC10-0AEB179D36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411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4BA07-2281-ACDD-EAD4-FA7EEE06B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48886D-384D-06BF-AD75-81A79316D5E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/>
              <a:t>A block of metal has a mass of 3.6 kg and a volume of 4000 cm³.</a:t>
            </a:r>
          </a:p>
          <a:p>
            <a:r>
              <a:rPr lang="en-US" sz="3600" dirty="0"/>
              <a:t>Find the density in g/cm³.</a:t>
            </a:r>
            <a:endParaRPr lang="en-GB" sz="3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DD935F-2E2C-251B-BB90-E2B90B7A51E3}"/>
              </a:ext>
            </a:extLst>
          </p:cNvPr>
          <p:cNvGraphicFramePr>
            <a:graphicFrameLocks noGrp="1"/>
          </p:cNvGraphicFramePr>
          <p:nvPr/>
        </p:nvGraphicFramePr>
        <p:xfrm>
          <a:off x="1192756" y="2072477"/>
          <a:ext cx="812799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71822523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4709668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14362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360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Mass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Volume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883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chemeClr val="tx1"/>
                          </a:solidFill>
                        </a:rPr>
                        <a:t>Metal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3600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4000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146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3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0.9 g :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dirty="0">
                          <a:solidFill>
                            <a:srgbClr val="00B0F0"/>
                          </a:solidFill>
                        </a:rPr>
                        <a:t>1 cm</a:t>
                      </a:r>
                      <a:r>
                        <a:rPr lang="en-GB" sz="3600" baseline="30000" dirty="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en-GB" sz="3600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6673236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E375B8AD-AEAD-3326-1ABC-87BAFFC754B1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E375B8AD-AEAD-3326-1ABC-87BAFFC754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269972B0-821E-E38A-0CB0-1E811BE80944}"/>
                  </a:ext>
                </a:extLst>
              </p:cNvPr>
              <p:cNvSpPr/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5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0.9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5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5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269972B0-821E-E38A-0CB0-1E811BE809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4081" y="5314809"/>
                <a:ext cx="4239647" cy="1381104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473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18A63-0BEC-D0E8-6E3C-37A7C68E1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1E2F6D-F818-B817-06E4-03CF5C03FD4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b="1" dirty="0"/>
              <a:t>True or false:</a:t>
            </a:r>
            <a:endParaRPr lang="en-US" sz="3600" dirty="0"/>
          </a:p>
          <a:p>
            <a:r>
              <a:rPr lang="en-US" sz="3600" dirty="0"/>
              <a:t>If you cut an object in half, its density will double.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5A9BA14C-97A2-1C8D-7976-404D0B562E14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5A9BA14C-97A2-1C8D-7976-404D0B562E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E6C2B79-FE1C-8272-7B6E-B080815D0354}"/>
              </a:ext>
            </a:extLst>
          </p:cNvPr>
          <p:cNvSpPr/>
          <p:nvPr/>
        </p:nvSpPr>
        <p:spPr>
          <a:xfrm>
            <a:off x="5574081" y="5314809"/>
            <a:ext cx="4239647" cy="13811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5400" b="0" dirty="0">
                <a:solidFill>
                  <a:srgbClr val="FF0000"/>
                </a:solidFill>
              </a:rPr>
              <a:t>False</a:t>
            </a:r>
            <a:endParaRPr lang="en-GB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20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3396D-EE76-CB03-245F-62F3E4977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B1DAC5-808B-429D-084C-B5E80924229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b="1" dirty="0"/>
              <a:t>True or false:</a:t>
            </a:r>
            <a:endParaRPr lang="en-US" sz="3600" dirty="0"/>
          </a:p>
          <a:p>
            <a:r>
              <a:rPr lang="en-GB" sz="3600" dirty="0"/>
              <a:t>If the mass of an object increases while its volume stays the same, its density increases.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65A79764-C55F-9552-4D26-475C5CB92C9A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65A79764-C55F-9552-4D26-475C5CB92C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664EBED-343A-5BCB-3254-BE33F1DC4CB8}"/>
              </a:ext>
            </a:extLst>
          </p:cNvPr>
          <p:cNvSpPr/>
          <p:nvPr/>
        </p:nvSpPr>
        <p:spPr>
          <a:xfrm>
            <a:off x="5574081" y="5314809"/>
            <a:ext cx="4239647" cy="13811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5400" b="0" dirty="0">
                <a:solidFill>
                  <a:srgbClr val="FF0000"/>
                </a:solidFill>
              </a:rPr>
              <a:t>True</a:t>
            </a:r>
            <a:endParaRPr lang="en-GB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61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DE60D-05D5-B7B9-26D9-60271A513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7043E0-32BC-952F-36FF-DF3D989FD47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b="1" dirty="0"/>
              <a:t>True or false:</a:t>
            </a:r>
            <a:endParaRPr lang="en-US" sz="3600" dirty="0"/>
          </a:p>
          <a:p>
            <a:r>
              <a:rPr lang="en-GB" sz="3600" dirty="0"/>
              <a:t>If heating an object increases the volume, therefore the density will also increase.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2EBCC50A-D18D-A10C-7AEA-0DA19B4DD7C0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2EBCC50A-D18D-A10C-7AEA-0DA19B4DD7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94625CD-34EB-52B8-8E66-0A02B697CD25}"/>
              </a:ext>
            </a:extLst>
          </p:cNvPr>
          <p:cNvSpPr/>
          <p:nvPr/>
        </p:nvSpPr>
        <p:spPr>
          <a:xfrm>
            <a:off x="5574081" y="5314809"/>
            <a:ext cx="4239647" cy="13811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5400" b="0" dirty="0">
                <a:solidFill>
                  <a:srgbClr val="FF0000"/>
                </a:solidFill>
              </a:rPr>
              <a:t>False</a:t>
            </a:r>
            <a:endParaRPr lang="en-GB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48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18A45-9E92-EE74-BA1B-8E0EADFB9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CD45D9-C2BA-93BF-59C0-F333C958066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sz="3600" dirty="0"/>
              <a:t>A pupil says:</a:t>
            </a:r>
          </a:p>
          <a:p>
            <a:r>
              <a:rPr lang="en-GB" sz="3600" i="1" dirty="0"/>
              <a:t>“If two objects have the same mass, they must have the same density.”</a:t>
            </a:r>
          </a:p>
          <a:p>
            <a:r>
              <a:rPr lang="en-GB" sz="3600" dirty="0"/>
              <a:t>Are they correct?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E7299E62-F7E5-F849-1C44-360C48111467}"/>
                  </a:ext>
                </a:extLst>
              </p:cNvPr>
              <p:cNvSpPr/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E7299E62-F7E5-F849-1C44-360C481114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97787" y="2698851"/>
                <a:ext cx="2103121" cy="730149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6CFAF0-DB81-4671-B07C-CB844BF5512D}"/>
              </a:ext>
            </a:extLst>
          </p:cNvPr>
          <p:cNvSpPr/>
          <p:nvPr/>
        </p:nvSpPr>
        <p:spPr>
          <a:xfrm>
            <a:off x="5574081" y="5314809"/>
            <a:ext cx="4239647" cy="1381104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5400" b="0" dirty="0">
                <a:solidFill>
                  <a:srgbClr val="FF0000"/>
                </a:solidFill>
              </a:rPr>
              <a:t>No</a:t>
            </a:r>
            <a:endParaRPr lang="en-GB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29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99C0925-07C5-49D5-8D8D-A13F46C1A23B}" vid="{69CAFDAA-1B26-431A-96C0-EBA370EF1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1423</TotalTime>
  <Words>785</Words>
  <Application>Microsoft Office PowerPoint</Application>
  <PresentationFormat>Widescreen</PresentationFormat>
  <Paragraphs>188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Cambria Math</vt:lpstr>
      <vt:lpstr>1_Office Theme</vt:lpstr>
      <vt:lpstr>Density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3</cp:revision>
  <dcterms:created xsi:type="dcterms:W3CDTF">2026-05-21T08:58:29Z</dcterms:created>
  <dcterms:modified xsi:type="dcterms:W3CDTF">2026-09-30T18:57:56Z</dcterms:modified>
</cp:coreProperties>
</file>