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82" r:id="rId3"/>
    <p:sldId id="265" r:id="rId4"/>
    <p:sldId id="285" r:id="rId5"/>
    <p:sldId id="284" r:id="rId6"/>
    <p:sldId id="266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83" r:id="rId15"/>
    <p:sldId id="298" r:id="rId16"/>
    <p:sldId id="293" r:id="rId17"/>
    <p:sldId id="294" r:id="rId18"/>
    <p:sldId id="295" r:id="rId19"/>
    <p:sldId id="297" r:id="rId20"/>
    <p:sldId id="296" r:id="rId21"/>
    <p:sldId id="29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1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custSel addSld delSld modSld sldOrd">
      <pc:chgData name="Christopher Potter" userId="24ad2ef8db5e8a45" providerId="LiveId" clId="{10AB9FE2-9012-46EF-B18A-C87D5526F6EE}" dt="2026-10-08T19:08:00.177" v="836" actId="20577"/>
      <pc:docMkLst>
        <pc:docMk/>
      </pc:docMkLst>
      <pc:sldChg chg="modSp mod">
        <pc:chgData name="Christopher Potter" userId="24ad2ef8db5e8a45" providerId="LiveId" clId="{10AB9FE2-9012-46EF-B18A-C87D5526F6EE}" dt="2026-10-07T18:13:07.551" v="821" actId="14100"/>
        <pc:sldMkLst>
          <pc:docMk/>
          <pc:sldMk cId="2734329018" sldId="265"/>
        </pc:sldMkLst>
        <pc:spChg chg="mod">
          <ac:chgData name="Christopher Potter" userId="24ad2ef8db5e8a45" providerId="LiveId" clId="{10AB9FE2-9012-46EF-B18A-C87D5526F6EE}" dt="2026-10-07T18:13:07.551" v="821" actId="14100"/>
          <ac:spMkLst>
            <pc:docMk/>
            <pc:sldMk cId="2734329018" sldId="265"/>
            <ac:spMk id="6" creationId="{52028E93-0CAE-661B-EFF5-54467DB9A84C}"/>
          </ac:spMkLst>
        </pc:spChg>
      </pc:sldChg>
      <pc:sldChg chg="modSp add mod">
        <pc:chgData name="Christopher Potter" userId="24ad2ef8db5e8a45" providerId="LiveId" clId="{10AB9FE2-9012-46EF-B18A-C87D5526F6EE}" dt="2026-10-07T18:13:17.689" v="824" actId="14100"/>
        <pc:sldMkLst>
          <pc:docMk/>
          <pc:sldMk cId="994362494" sldId="285"/>
        </pc:sldMkLst>
        <pc:spChg chg="mod">
          <ac:chgData name="Christopher Potter" userId="24ad2ef8db5e8a45" providerId="LiveId" clId="{10AB9FE2-9012-46EF-B18A-C87D5526F6EE}" dt="2026-10-07T18:13:17.689" v="824" actId="14100"/>
          <ac:spMkLst>
            <pc:docMk/>
            <pc:sldMk cId="994362494" sldId="285"/>
            <ac:spMk id="6" creationId="{937D4C0A-10FF-4DAA-1D6C-8240E2F71B9D}"/>
          </ac:spMkLst>
        </pc:spChg>
      </pc:sldChg>
      <pc:sldChg chg="modSp">
        <pc:chgData name="Christopher Potter" userId="24ad2ef8db5e8a45" providerId="LiveId" clId="{10AB9FE2-9012-46EF-B18A-C87D5526F6EE}" dt="2026-10-08T19:08:00.177" v="836" actId="20577"/>
        <pc:sldMkLst>
          <pc:docMk/>
          <pc:sldMk cId="185928698" sldId="289"/>
        </pc:sldMkLst>
        <pc:spChg chg="mod">
          <ac:chgData name="Christopher Potter" userId="24ad2ef8db5e8a45" providerId="LiveId" clId="{10AB9FE2-9012-46EF-B18A-C87D5526F6EE}" dt="2026-10-08T19:08:00.177" v="836" actId="20577"/>
          <ac:spMkLst>
            <pc:docMk/>
            <pc:sldMk cId="185928698" sldId="289"/>
            <ac:spMk id="3" creationId="{C685493C-8211-8538-3021-2D78E047773C}"/>
          </ac:spMkLst>
        </pc:spChg>
        <pc:spChg chg="mod">
          <ac:chgData name="Christopher Potter" userId="24ad2ef8db5e8a45" providerId="LiveId" clId="{10AB9FE2-9012-46EF-B18A-C87D5526F6EE}" dt="2026-10-08T19:07:54.184" v="831" actId="6549"/>
          <ac:spMkLst>
            <pc:docMk/>
            <pc:sldMk cId="185928698" sldId="289"/>
            <ac:spMk id="4" creationId="{06670415-DBFF-B3E3-0A44-18E09B9DC3CB}"/>
          </ac:spMkLst>
        </pc:spChg>
      </pc:sldChg>
      <pc:sldChg chg="modSp add mod">
        <pc:chgData name="Christopher Potter" userId="24ad2ef8db5e8a45" providerId="LiveId" clId="{10AB9FE2-9012-46EF-B18A-C87D5526F6EE}" dt="2026-10-07T18:13:49.095" v="825" actId="20577"/>
        <pc:sldMkLst>
          <pc:docMk/>
          <pc:sldMk cId="1190118519" sldId="290"/>
        </pc:sldMkLst>
        <pc:spChg chg="mod">
          <ac:chgData name="Christopher Potter" userId="24ad2ef8db5e8a45" providerId="LiveId" clId="{10AB9FE2-9012-46EF-B18A-C87D5526F6EE}" dt="2026-10-07T18:13:49.095" v="825" actId="20577"/>
          <ac:spMkLst>
            <pc:docMk/>
            <pc:sldMk cId="1190118519" sldId="290"/>
            <ac:spMk id="3" creationId="{79FAF1B5-4B24-A47A-B2B2-227F1B78ACC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08/10/2026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Turning 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08 October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3ACD0-6C64-1C64-AB8B-C156B9F3F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F3BCB22-60F6-C56E-9C8C-37BD885658A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400" b="1" dirty="0"/>
                  <a:t>True or false:</a:t>
                </a:r>
                <a:endParaRPr lang="en-GB" sz="4400" dirty="0"/>
              </a:p>
              <a:p>
                <a:r>
                  <a:rPr lang="en-GB" sz="4400" i="1" dirty="0"/>
                  <a:t>“For any quadratic written as 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GB" sz="4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44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GB" sz="4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4400" i="1" dirty="0"/>
              </a:p>
              <a:p>
                <a:r>
                  <a:rPr lang="en-GB" sz="4400" i="1" dirty="0"/>
                  <a:t>the turning point is always at </a:t>
                </a:r>
                <a14:m>
                  <m:oMath xmlns:m="http://schemas.openxmlformats.org/officeDocument/2006/math"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4400" i="1" dirty="0"/>
                  <a:t>.”</a:t>
                </a:r>
                <a:r>
                  <a:rPr lang="en-GB" sz="4400" dirty="0"/>
                  <a:t>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F3BCB22-60F6-C56E-9C8C-37BD885658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562" t="-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5">
            <a:hlinkClick r:id="" action="ppaction://noaction"/>
            <a:extLst>
              <a:ext uri="{FF2B5EF4-FFF2-40B4-BE49-F238E27FC236}">
                <a16:creationId xmlns:a16="http://schemas.microsoft.com/office/drawing/2014/main" id="{D18FF5EE-A3FD-C4D4-DF01-58A1119C7016}"/>
              </a:ext>
            </a:extLst>
          </p:cNvPr>
          <p:cNvSpPr/>
          <p:nvPr/>
        </p:nvSpPr>
        <p:spPr>
          <a:xfrm>
            <a:off x="1518557" y="5133784"/>
            <a:ext cx="7021285" cy="15621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True</a:t>
            </a:r>
            <a:endParaRPr lang="ar-AE" sz="6000" dirty="0"/>
          </a:p>
        </p:txBody>
      </p:sp>
    </p:spTree>
    <p:extLst>
      <p:ext uri="{BB962C8B-B14F-4D97-AF65-F5344CB8AC3E}">
        <p14:creationId xmlns:p14="http://schemas.microsoft.com/office/powerpoint/2010/main" val="254624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E025D-23F4-ECAA-F304-601FF7990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48F796-D645-36BC-ED79-9EE58AFCEC8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The equation below is given in ‘completed square form’</a:t>
            </a:r>
          </a:p>
          <a:p>
            <a:endParaRPr lang="en-GB" sz="4400" dirty="0"/>
          </a:p>
          <a:p>
            <a:endParaRPr lang="en-GB" sz="4400" dirty="0"/>
          </a:p>
          <a:p>
            <a:r>
              <a:rPr lang="en-GB" sz="4400" dirty="0"/>
              <a:t>What is the turning point of this graph?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485EE44-83A9-B33D-1903-6C59EFB019A9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(−3, 4)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485EE44-83A9-B33D-1903-6C59EFB019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028E93-0CAE-661B-EFF5-54467DB9A84C}"/>
                  </a:ext>
                </a:extLst>
              </p:cNvPr>
              <p:cNvSpPr txBox="1"/>
              <p:nvPr/>
            </p:nvSpPr>
            <p:spPr>
              <a:xfrm>
                <a:off x="1817783" y="1616534"/>
                <a:ext cx="637927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+ 4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028E93-0CAE-661B-EFF5-54467DB9A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783" y="1616534"/>
                <a:ext cx="6379273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432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7809D-BCC9-5F41-832A-8CE894D29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DD2DE4-7689-E4DD-8D13-346BA88F571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The equation below is given in ‘completed square form’</a:t>
            </a:r>
          </a:p>
          <a:p>
            <a:endParaRPr lang="en-GB" sz="4400" dirty="0"/>
          </a:p>
          <a:p>
            <a:endParaRPr lang="en-GB" sz="4400" dirty="0"/>
          </a:p>
          <a:p>
            <a:r>
              <a:rPr lang="en-GB" sz="4400" dirty="0"/>
              <a:t>What is the turning point of this graph?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3089521-50C6-BC59-141B-DB5B43C38EB8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(2, −3)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3089521-50C6-BC59-141B-DB5B43C38E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7D4C0A-10FF-4DAA-1D6C-8240E2F71B9D}"/>
                  </a:ext>
                </a:extLst>
              </p:cNvPr>
              <p:cNvSpPr txBox="1"/>
              <p:nvPr/>
            </p:nvSpPr>
            <p:spPr>
              <a:xfrm>
                <a:off x="1619480" y="1616534"/>
                <a:ext cx="6577576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− 3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7D4C0A-10FF-4DAA-1D6C-8240E2F71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480" y="1616534"/>
                <a:ext cx="6577576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36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76127-8D18-6533-FA8B-08B534EEF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0C58C6-8DDD-2C6E-8715-D4EA510A56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b="1" dirty="0"/>
              <a:t>True or false:</a:t>
            </a:r>
            <a:endParaRPr lang="en-GB" sz="4400" dirty="0"/>
          </a:p>
          <a:p>
            <a:r>
              <a:rPr lang="en-GB" sz="4400" i="1" dirty="0"/>
              <a:t>“Completing the square changes the turning point of the quadratic because rewriting the expression alters its graph.”</a:t>
            </a:r>
            <a:endParaRPr lang="en-GB" sz="5400" dirty="0"/>
          </a:p>
        </p:txBody>
      </p:sp>
      <p:sp>
        <p:nvSpPr>
          <p:cNvPr id="3" name="Rounded Rectangle 5">
            <a:hlinkClick r:id="" action="ppaction://noaction"/>
            <a:extLst>
              <a:ext uri="{FF2B5EF4-FFF2-40B4-BE49-F238E27FC236}">
                <a16:creationId xmlns:a16="http://schemas.microsoft.com/office/drawing/2014/main" id="{10726A80-8AA2-B407-A54E-5DBE95795485}"/>
              </a:ext>
            </a:extLst>
          </p:cNvPr>
          <p:cNvSpPr/>
          <p:nvPr/>
        </p:nvSpPr>
        <p:spPr>
          <a:xfrm>
            <a:off x="1518557" y="5133784"/>
            <a:ext cx="7021285" cy="15621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False</a:t>
            </a:r>
            <a:endParaRPr lang="ar-AE" sz="6000" dirty="0"/>
          </a:p>
        </p:txBody>
      </p:sp>
    </p:spTree>
    <p:extLst>
      <p:ext uri="{BB962C8B-B14F-4D97-AF65-F5344CB8AC3E}">
        <p14:creationId xmlns:p14="http://schemas.microsoft.com/office/powerpoint/2010/main" val="56229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449F3-723C-3F6C-CB6B-5C18F6544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097DE8-CE88-C392-D674-6B3B5DC0973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3D0B89D-A723-3525-39FD-4DA223F20FBE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−3, 1)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3D0B89D-A723-3525-39FD-4DA223F20F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5501ED-FE99-C7A6-02DE-4313E5B86242}"/>
                  </a:ext>
                </a:extLst>
              </p:cNvPr>
              <p:cNvSpPr txBox="1"/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5501ED-FE99-C7A6-02DE-4313E5B86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E6E650-8181-6A4F-BA80-C8B8415144B0}"/>
                  </a:ext>
                </a:extLst>
              </p:cNvPr>
              <p:cNvSpPr txBox="1"/>
              <p:nvPr/>
            </p:nvSpPr>
            <p:spPr>
              <a:xfrm>
                <a:off x="1861512" y="2875002"/>
                <a:ext cx="657508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+ 1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E6E650-8181-6A4F-BA80-C8B841514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512" y="2875002"/>
                <a:ext cx="6575085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039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ADE0A-614B-8235-7ABB-EF8CC44A9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D99A4D-D766-E519-D414-580301B5CD7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7A446AD-8C6F-5AF7-A9E2-B2880D8B920A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2, −9)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7A446AD-8C6F-5AF7-A9E2-B2880D8B92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B00581-0EDC-87E1-9B75-33CD885AD36A}"/>
                  </a:ext>
                </a:extLst>
              </p:cNvPr>
              <p:cNvSpPr txBox="1"/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B00581-0EDC-87E1-9B75-33CD885AD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8226EC-A8A0-9496-AA36-9D4C6774A481}"/>
                  </a:ext>
                </a:extLst>
              </p:cNvPr>
              <p:cNvSpPr txBox="1"/>
              <p:nvPr/>
            </p:nvSpPr>
            <p:spPr>
              <a:xfrm>
                <a:off x="1861512" y="2875002"/>
                <a:ext cx="657508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−2)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− 9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8226EC-A8A0-9496-AA36-9D4C6774A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512" y="2875002"/>
                <a:ext cx="6575085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670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727C-273B-C438-C6A3-FFCC25392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6BB0C9-37BE-EC4A-B657-BFDD7A8E763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FC0A94A-3E2A-7D0B-F741-B28ED5AEF258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−3.5, −17.25)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FC0A94A-3E2A-7D0B-F741-B28ED5AEF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31CCEE-C6A7-1A49-5B50-7233029AC5F9}"/>
                  </a:ext>
                </a:extLst>
              </p:cNvPr>
              <p:cNvSpPr txBox="1"/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31CCEE-C6A7-1A49-5B50-7233029AC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3454ED-CF05-5331-E873-893EF7EABABD}"/>
                  </a:ext>
                </a:extLst>
              </p:cNvPr>
              <p:cNvSpPr txBox="1"/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+3.5)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− 17.25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3454ED-CF05-5331-E873-893EF7EAB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855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C6232-A597-E4C8-5CFC-3E18F6EE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691960-954A-3D33-CB53-51454ECA895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4FFAF25-8A23-8B9D-D223-6CF1B8ED4D20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−3.5, −10.25)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4FFAF25-8A23-8B9D-D223-6CF1B8ED4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585C3-18A9-292E-D298-76D61CDB6C32}"/>
                  </a:ext>
                </a:extLst>
              </p:cNvPr>
              <p:cNvSpPr txBox="1"/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585C3-18A9-292E-D298-76D61CDB6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C56B57E-6B64-F685-347E-2B654A8490AB}"/>
                  </a:ext>
                </a:extLst>
              </p:cNvPr>
              <p:cNvSpPr txBox="1"/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+3.5)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− 10.25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C56B57E-6B64-F685-347E-2B654A8490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395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B220D-52EA-26D9-1200-1F7F82FEE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A20628-D3E3-5D49-F28B-46B534C580C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685493C-8211-8538-3021-2D78E047773C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4.5, −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18.25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685493C-8211-8538-3021-2D78E04777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F2E3A5-C860-8A59-4D69-3FE4E9788F4C}"/>
                  </a:ext>
                </a:extLst>
              </p:cNvPr>
              <p:cNvSpPr txBox="1"/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F2E3A5-C860-8A59-4D69-3FE4E9788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513" y="1609454"/>
                <a:ext cx="6575085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670415-DBFF-B3E3-0A44-18E09B9DC3CB}"/>
                  </a:ext>
                </a:extLst>
              </p:cNvPr>
              <p:cNvSpPr txBox="1"/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−4.5)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.25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6670415-DBFF-B3E3-0A44-18E09B9DC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9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1F2D2-ABBF-2ACA-38F3-2BDB9D943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04AC2B-1A32-F5FB-6059-AC1CB03F794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9FAF1B5-4B24-A47A-B2B2-227F1B78ACC9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−5, 5)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9FAF1B5-4B24-A47A-B2B2-227F1B78AC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ADDA91E-AA71-CB5D-B7D5-3DE8617E88E0}"/>
                  </a:ext>
                </a:extLst>
              </p:cNvPr>
              <p:cNvSpPr txBox="1"/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+30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ADDA91E-AA71-CB5D-B7D5-3DE8617E8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41AD7C1-7696-624D-2A79-DB75E09191B0}"/>
                  </a:ext>
                </a:extLst>
              </p:cNvPr>
              <p:cNvSpPr txBox="1"/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+5)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+ 5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41AD7C1-7696-624D-2A79-DB75E0919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011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E6E14-B336-AC06-301F-68F830ECB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D06AB8-3A31-90A4-4B46-C52B0DBB9EA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57AAF03-2D17-DFCC-404C-34FAF6B4BD07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4, −28)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57AAF03-2D17-DFCC-404C-34FAF6B4BD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CCC4E7-616C-EBB5-BB4E-C93DCA0AC32B}"/>
                  </a:ext>
                </a:extLst>
              </p:cNvPr>
              <p:cNvSpPr txBox="1"/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CCC4E7-616C-EBB5-BB4E-C93DCA0AC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923DFC-0D13-94C9-5D4A-2E930BB030A3}"/>
                  </a:ext>
                </a:extLst>
              </p:cNvPr>
              <p:cNvSpPr txBox="1"/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−4)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− 28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923DFC-0D13-94C9-5D4A-2E930BB03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984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28B11-9A8F-E5E0-B6A5-3EB5F2F8B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9E28-6C65-AEB6-2E92-554DC5CE90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242ACFE-F266-4239-4CD1-FEAEA7DC2003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−1.5, 4.75)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242ACFE-F266-4239-4CD1-FEAEA7DC20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9C0DDF-CC46-89D9-8448-D4F72D847DB5}"/>
                  </a:ext>
                </a:extLst>
              </p:cNvPr>
              <p:cNvSpPr txBox="1"/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9C0DDF-CC46-89D9-8448-D4F72D847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B8649-B6FA-71C9-9C03-543C28F52DAF}"/>
                  </a:ext>
                </a:extLst>
              </p:cNvPr>
              <p:cNvSpPr txBox="1"/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+1.5)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+ 4.75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B8649-B6FA-71C9-9C03-543C28F52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373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69820-E9BA-77E0-B759-44D3CF0CE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31899C0-910C-529D-DF99-85535223863D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400" b="1" dirty="0"/>
                  <a:t>True or false:</a:t>
                </a:r>
                <a:endParaRPr lang="en-GB" sz="4400" dirty="0"/>
              </a:p>
              <a:p>
                <a:r>
                  <a:rPr lang="en-GB" sz="4400" i="1" dirty="0"/>
                  <a:t>“In </a:t>
                </a:r>
                <a14:m>
                  <m:oMath xmlns:m="http://schemas.openxmlformats.org/officeDocument/2006/math">
                    <m:r>
                      <a:rPr lang="en-GB" sz="4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4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44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4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GB" sz="44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4400" i="1" dirty="0"/>
                  <a:t>, the turning point is </a:t>
                </a:r>
                <a14:m>
                  <m:oMath xmlns:m="http://schemas.openxmlformats.org/officeDocument/2006/math"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44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GB" sz="4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GB" sz="4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4400" i="1" dirty="0"/>
                  <a:t> regardless of the value of </a:t>
                </a:r>
                <a14:m>
                  <m:oMath xmlns:m="http://schemas.openxmlformats.org/officeDocument/2006/math">
                    <m:r>
                      <a:rPr lang="en-GB" sz="4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4400" i="1" dirty="0"/>
                  <a:t>.”</a:t>
                </a:r>
                <a:endParaRPr lang="en-GB" sz="4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31899C0-910C-529D-DF99-8553522386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562" t="-3253" r="-32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5">
            <a:hlinkClick r:id="" action="ppaction://noaction"/>
            <a:extLst>
              <a:ext uri="{FF2B5EF4-FFF2-40B4-BE49-F238E27FC236}">
                <a16:creationId xmlns:a16="http://schemas.microsoft.com/office/drawing/2014/main" id="{E196D63D-F5CF-D329-266B-8BA33925F78A}"/>
              </a:ext>
            </a:extLst>
          </p:cNvPr>
          <p:cNvSpPr/>
          <p:nvPr/>
        </p:nvSpPr>
        <p:spPr>
          <a:xfrm>
            <a:off x="1518557" y="5133784"/>
            <a:ext cx="7021285" cy="15621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True</a:t>
            </a:r>
            <a:endParaRPr lang="ar-AE" sz="6000" dirty="0"/>
          </a:p>
        </p:txBody>
      </p:sp>
    </p:spTree>
    <p:extLst>
      <p:ext uri="{BB962C8B-B14F-4D97-AF65-F5344CB8AC3E}">
        <p14:creationId xmlns:p14="http://schemas.microsoft.com/office/powerpoint/2010/main" val="348374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3D708-790C-C312-1A41-E6CD8AF12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C5E7F7-AB65-34BF-9343-2479F8E55EE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4400" dirty="0"/>
              <a:t>The equation below is given in ‘completed square form’</a:t>
            </a:r>
          </a:p>
          <a:p>
            <a:endParaRPr lang="en-GB" sz="4400" dirty="0"/>
          </a:p>
          <a:p>
            <a:endParaRPr lang="en-GB" sz="4400" dirty="0"/>
          </a:p>
          <a:p>
            <a:r>
              <a:rPr lang="en-GB" sz="4400" dirty="0"/>
              <a:t>What is the turning point of this graph?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B8F2D7C-7FF9-309A-E96E-0CBCDA8E5C27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(−2, −11)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B8F2D7C-7FF9-309A-E96E-0CBCDA8E5C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6152E5-2651-B371-4573-CDC480387D14}"/>
                  </a:ext>
                </a:extLst>
              </p:cNvPr>
              <p:cNvSpPr txBox="1"/>
              <p:nvPr/>
            </p:nvSpPr>
            <p:spPr>
              <a:xfrm>
                <a:off x="1453356" y="1616534"/>
                <a:ext cx="73914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− 11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6152E5-2651-B371-4573-CDC480387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3356" y="1616534"/>
                <a:ext cx="73914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609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16451-7E31-7A03-BE24-C125FE4B0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4E8E99-4A07-5BB4-1F4C-5FC95A725D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3D82832-45E3-0A95-1809-1F439C03C260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2, −20)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3D82832-45E3-0A95-1809-1F439C03C2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AE738C-6C2F-15E3-415D-B885A27D20B4}"/>
                  </a:ext>
                </a:extLst>
              </p:cNvPr>
              <p:cNvSpPr txBox="1"/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AE738C-6C2F-15E3-415D-B885A27D2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4B8DB4-1FCB-AA89-2A03-BB660B693E5C}"/>
                  </a:ext>
                </a:extLst>
              </p:cNvPr>
              <p:cNvSpPr txBox="1"/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−2)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−20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4B8DB4-1FCB-AA89-2A03-BB660B693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292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C3381-3B6B-B7E2-9CB8-5FE91C169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EF3E6C-91DB-D695-32C9-DE935539EF8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AA5316B-DE53-64D0-2DFD-D8BA641A9204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−3, −4)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AA5316B-DE53-64D0-2DFD-D8BA641A92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0B3177-E8F4-B2C3-A068-8C65638D5ABB}"/>
                  </a:ext>
                </a:extLst>
              </p:cNvPr>
              <p:cNvSpPr txBox="1"/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+14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0B3177-E8F4-B2C3-A068-8C65638D5A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FFAEEC-1658-4068-2122-B288F5C4A091}"/>
                  </a:ext>
                </a:extLst>
              </p:cNvPr>
              <p:cNvSpPr txBox="1"/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−4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FFAEEC-1658-4068-2122-B288F5C4A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514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9BF1-8726-A08D-E880-C1EC505B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5F38C1-CB93-107F-9107-8C5EA03AFE7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56363B8-5F9E-4419-7093-A9B184FFDDB9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−1, −12)</m:t>
                      </m:r>
                    </m:oMath>
                  </m:oMathPara>
                </a14:m>
                <a:endParaRPr lang="ar-AE" sz="80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56363B8-5F9E-4419-7093-A9B184FFDD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5C655C-ACD8-97DD-FD01-5FB3076AE9CD}"/>
                  </a:ext>
                </a:extLst>
              </p:cNvPr>
              <p:cNvSpPr txBox="1"/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5C655C-ACD8-97DD-FD01-5FB3076AE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8C8F963-7286-3B30-E027-F388AA0AE506}"/>
                  </a:ext>
                </a:extLst>
              </p:cNvPr>
              <p:cNvSpPr txBox="1"/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 −12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8C8F963-7286-3B30-E027-F388AA0AE5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875002"/>
                <a:ext cx="8752113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73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615C1-576B-0D20-A409-8B28DB00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9B5176-CCAD-13A4-47AA-EC3CED2A864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The equation below is given in ‘completed square form’</a:t>
            </a:r>
          </a:p>
          <a:p>
            <a:endParaRPr lang="en-GB" sz="4400" dirty="0"/>
          </a:p>
          <a:p>
            <a:endParaRPr lang="en-GB" sz="4400" dirty="0"/>
          </a:p>
          <a:p>
            <a:endParaRPr lang="en-GB" sz="4400" dirty="0"/>
          </a:p>
          <a:p>
            <a:r>
              <a:rPr lang="en-GB" sz="4400" dirty="0"/>
              <a:t>What is the turning point of this graph?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DE92245-702E-789B-D7CB-AB5901353651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type m:val="skw"/>
                              <m:ctrlP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num>
                            <m:den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sz="14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DE92245-702E-789B-D7CB-AB59013536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731CDA-0082-4B1F-A96E-A924A1C73174}"/>
                  </a:ext>
                </a:extLst>
              </p:cNvPr>
              <p:cNvSpPr txBox="1"/>
              <p:nvPr/>
            </p:nvSpPr>
            <p:spPr>
              <a:xfrm>
                <a:off x="881741" y="1485902"/>
                <a:ext cx="8425543" cy="23493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6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6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6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sz="6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6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6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GB" sz="6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6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731CDA-0082-4B1F-A96E-A924A1C73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741" y="1485902"/>
                <a:ext cx="8425543" cy="23493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472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6024E-7E37-3186-7C30-3C56ABBF7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F7DC7C-176A-3939-1493-F73E0691298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EADEED5-7F52-49E5-9F85-3E3082812914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skw"/>
                              <m:ctrlP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type m:val="skw"/>
                              <m:ctrlP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39</m:t>
                              </m:r>
                            </m:num>
                            <m:den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ar-AE" sz="66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EADEED5-7F52-49E5-9F85-3E30828129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19552F-60B9-8257-D745-6DB575EBD9D7}"/>
                  </a:ext>
                </a:extLst>
              </p:cNvPr>
              <p:cNvSpPr txBox="1"/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19552F-60B9-8257-D745-6DB575EBD9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D036B2-3070-453E-8D1F-23677D754DF2}"/>
                  </a:ext>
                </a:extLst>
              </p:cNvPr>
              <p:cNvSpPr txBox="1"/>
              <p:nvPr/>
            </p:nvSpPr>
            <p:spPr>
              <a:xfrm>
                <a:off x="772998" y="2570200"/>
                <a:ext cx="8752113" cy="2575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66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66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66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66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66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66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39</m:t>
                          </m:r>
                        </m:num>
                        <m:den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5D036B2-3070-453E-8D1F-23677D754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570200"/>
                <a:ext cx="8752113" cy="257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997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8AFD-6BDF-D988-5878-1A622E795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0EDC1D-0A84-5920-36A6-C1B10EDABEC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in ‘completed square form’ and state the turning point:</a:t>
            </a:r>
          </a:p>
          <a:p>
            <a:endParaRPr lang="en-GB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94072A7-5CEC-16BA-FB03-CEA14D33A0C9}"/>
                  </a:ext>
                </a:extLst>
              </p:cNvPr>
              <p:cNvSpPr/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,−</m:t>
                          </m:r>
                          <m:f>
                            <m:fPr>
                              <m:type m:val="skw"/>
                              <m:ctrlP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73</m:t>
                              </m:r>
                            </m:num>
                            <m:den>
                              <m:r>
                                <a:rPr lang="en-GB" sz="6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ar-AE" sz="66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94072A7-5CEC-16BA-FB03-CEA14D33A0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557" y="5133784"/>
                <a:ext cx="7021285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14B326-4D77-0521-1D23-188B0E239E51}"/>
                  </a:ext>
                </a:extLst>
              </p:cNvPr>
              <p:cNvSpPr txBox="1"/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14B326-4D77-0521-1D23-188B0E239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04" y="1620340"/>
                <a:ext cx="750570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17FE3CE-9500-C262-44D7-0D16859F81DD}"/>
                  </a:ext>
                </a:extLst>
              </p:cNvPr>
              <p:cNvSpPr txBox="1"/>
              <p:nvPr/>
            </p:nvSpPr>
            <p:spPr>
              <a:xfrm>
                <a:off x="772998" y="2570200"/>
                <a:ext cx="8752113" cy="2575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GB" sz="66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66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66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66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66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66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73</m:t>
                          </m:r>
                        </m:num>
                        <m:den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17FE3CE-9500-C262-44D7-0D16859F8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8" y="2570200"/>
                <a:ext cx="8752113" cy="2575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9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317</TotalTime>
  <Words>620</Words>
  <Application>Microsoft Office PowerPoint</Application>
  <PresentationFormat>Widescreen</PresentationFormat>
  <Paragraphs>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1_Office Theme</vt:lpstr>
      <vt:lpstr>Turning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12</cp:revision>
  <dcterms:created xsi:type="dcterms:W3CDTF">2026-05-17T08:45:11Z</dcterms:created>
  <dcterms:modified xsi:type="dcterms:W3CDTF">2026-10-08T19:08:22Z</dcterms:modified>
</cp:coreProperties>
</file>